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9.xml.rels" ContentType="application/vnd.openxmlformats-package.relationships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80.png" ContentType="image/png"/>
  <Override PartName="/ppt/media/image79.png" ContentType="image/png"/>
  <Override PartName="/ppt/media/image6.png" ContentType="image/png"/>
  <Override PartName="/ppt/media/image61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15.jpeg" ContentType="image/jpeg"/>
  <Override PartName="/ppt/media/image48.png" ContentType="image/png"/>
  <Override PartName="/ppt/media/image22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57.png" ContentType="image/png"/>
  <Override PartName="/ppt/media/image5.jpeg" ContentType="image/jpeg"/>
  <Override PartName="/ppt/media/image47.png" ContentType="image/png"/>
  <Override PartName="/ppt/media/image4.jpeg" ContentType="image/jpeg"/>
  <Override PartName="/ppt/media/image14.png" ContentType="image/png"/>
  <Override PartName="/ppt/media/image39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E6068CB-7510-4DD1-8254-52FC8F0433C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7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6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CCE80C0-79FD-4460-9997-28B1B4ED1AB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7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79E1BC8-8216-44D8-B5C7-2E75B95A518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7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7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E694EEF-7646-4FCF-9E0D-EF32700ED71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7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7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03E2007-5E5B-4810-BD59-BA7EE155913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7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8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DB0EE86-9F1B-41DE-B10A-8233181E68E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8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4D32DF6-349B-4F70-B9B0-F50DAF6739D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7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8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62DB7DD-7B99-4FD9-AA70-28714B2CDB3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7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8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44E02B0-1F59-40A9-90CE-844C83D6829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7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6D7D4BE-942F-451C-8F05-69097E3D117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9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AE5C90A-5E5D-4718-97F0-B1B78F2ABC0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9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0064759-BA61-46A7-A36C-95A80677DF7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0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D7A3A72-7E47-497C-B3A4-C08F54DD2B3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0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921A9D3-35C0-46CA-B0DE-99B93F31315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0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243C2E1-C690-4519-A169-81246876870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1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0F4A3ED-A413-4DF0-8085-03D65C3765D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1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3920C1E-6000-431C-A9F0-AFD75DCC41A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1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997121B-10C4-49AA-97B7-3D49E9E1C8C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3188E76-FDB3-4E8D-A8C5-133552FEA5D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2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EAD388D-9CFD-466F-B873-7E9621FE5B6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2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7F2FFC2-9CB7-4D94-B68B-69792F4A64F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2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CF81D7A-C2B9-48BE-AF8F-E9C7E3B7A38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3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91709D7-0C65-499F-9FFC-135A332F0D3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3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0435495-1F91-4411-B403-F14ABB27FD6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3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DAF7533-76E9-4BBA-945E-68BFB05729E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4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5FBDF1F-0066-4DFE-8EFC-FA45FD8237F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2714289-2D44-40CA-9C27-C5799221AA6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4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BD87196-0FB6-435E-8BE0-A08AFE80FD1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79DD0DE-BF5B-467E-BDBD-DB3757CE5E7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0C2096E-028B-4907-A1E9-58D521FB3B2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5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5CBE30B-F3D9-4882-BB77-00EB55ACD49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5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B18847E-397E-495A-8887-3F4CE6F80BF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5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EA8FC9C-5A63-4E26-A387-0E771DCC393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6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2732328-A556-4EBA-B3AB-6D6A4588CBF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6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8EF2238-C5EC-4398-AD46-152C266E0F7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6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B02E023-A175-4F82-98F7-F21F6BC8637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6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3DD34F3-FF68-4605-9B1A-05118161133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7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E132C14-5E4D-45A5-85C6-B05E6E77DE9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3D25326-FF7A-4EA3-AE2B-EE35B783FA8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7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9AB5932-C729-45B3-B905-726BE114EEE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1DC2B74-F63B-425B-8D67-FBCF0AEE31B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61B6F7D-0E33-495F-95C7-BC2A663FE3C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8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3B9EA4D-4033-4FE7-A848-AF6F197F0C5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8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8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3ED455D-6D9C-48A6-B385-08B9562A0EC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7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76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BFAA6C1-5069-4689-8F41-9C4B15A9511E}" type="slidenum">
              <a:rPr b="0" lang="en-US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880" y="5373360"/>
            <a:ext cx="788652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88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6524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90400" y="458964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956560" y="458964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880" y="537336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90400" y="537336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5956560" y="537336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23880" y="1709640"/>
            <a:ext cx="7886520" cy="132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88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6524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880" y="5373360"/>
            <a:ext cx="788652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880" y="5373360"/>
            <a:ext cx="788652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88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6524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90400" y="458964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956560" y="458964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3880" y="537336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90400" y="537336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5956560" y="537336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23880" y="1709640"/>
            <a:ext cx="7886520" cy="132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88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6524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880" y="5373360"/>
            <a:ext cx="788652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880" y="5373360"/>
            <a:ext cx="788652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388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6524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90400" y="458964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5956560" y="458964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23880" y="537336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90400" y="537336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5956560" y="537336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23880" y="1709640"/>
            <a:ext cx="7886520" cy="132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2388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66524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23880" y="5373360"/>
            <a:ext cx="788652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880" y="5373360"/>
            <a:ext cx="788652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2388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66524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3290400" y="458964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5956560" y="458964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23880" y="537336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3290400" y="537336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5956560" y="537336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623880" y="1709640"/>
            <a:ext cx="7886520" cy="132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2388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66524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23880" y="5373360"/>
            <a:ext cx="788652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880" y="5373360"/>
            <a:ext cx="788652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388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466524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23880" y="1709640"/>
            <a:ext cx="7886520" cy="132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3290400" y="458964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5956560" y="458964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623880" y="537336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body"/>
          </p:nvPr>
        </p:nvSpPr>
        <p:spPr>
          <a:xfrm>
            <a:off x="3290400" y="537336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 type="body"/>
          </p:nvPr>
        </p:nvSpPr>
        <p:spPr>
          <a:xfrm>
            <a:off x="5956560" y="5373360"/>
            <a:ext cx="2539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88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65240" y="537336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5240" y="4589640"/>
            <a:ext cx="38484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880" y="5373360"/>
            <a:ext cx="788652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666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ko-KR" sz="4500" spc="-1" strike="noStrike">
                <a:solidFill>
                  <a:srgbClr val="d9d9d9"/>
                </a:solidFill>
                <a:latin typeface="Arial"/>
              </a:rPr>
              <a:t>마스터 제목 스타일 편집</a:t>
            </a:r>
            <a:endParaRPr b="0" lang="ko-KR" sz="45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" name="그림 7" descr=""/>
          <p:cNvPicPr/>
          <p:nvPr/>
        </p:nvPicPr>
        <p:blipFill>
          <a:blip r:embed="rId2"/>
          <a:srcRect l="21236" t="18769" r="18830" b="18137"/>
          <a:stretch/>
        </p:blipFill>
        <p:spPr>
          <a:xfrm>
            <a:off x="8062920" y="5765760"/>
            <a:ext cx="1038600" cy="104940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5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ko-KR" sz="1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35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ko-KR" sz="13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3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ko-KR" sz="13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801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0" lang="ko-KR" sz="4500" spc="-1" strike="noStrike">
                <a:solidFill>
                  <a:srgbClr val="f2f2f2"/>
                </a:solidFill>
                <a:latin typeface="Arial"/>
              </a:rPr>
              <a:t>마스터 </a:t>
            </a:r>
            <a:r>
              <a:rPr b="0" lang="ko-KR" sz="4500" spc="-1" strike="noStrike">
                <a:solidFill>
                  <a:srgbClr val="f2f2f2"/>
                </a:solidFill>
                <a:latin typeface="Arial"/>
              </a:rPr>
              <a:t>제목 </a:t>
            </a:r>
            <a:r>
              <a:rPr b="0" lang="ko-KR" sz="4500" spc="-1" strike="noStrike">
                <a:solidFill>
                  <a:srgbClr val="f2f2f2"/>
                </a:solidFill>
                <a:latin typeface="Arial"/>
              </a:rPr>
              <a:t>스타일 </a:t>
            </a:r>
            <a:r>
              <a:rPr b="0" lang="ko-KR" sz="4500" spc="-1" strike="noStrike">
                <a:solidFill>
                  <a:srgbClr val="f2f2f2"/>
                </a:solidFill>
                <a:latin typeface="Arial"/>
              </a:rPr>
              <a:t>편집</a:t>
            </a:r>
            <a:endParaRPr b="0" lang="ko-KR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spcBef>
                <a:spcPts val="751"/>
              </a:spcBef>
            </a:pPr>
            <a:r>
              <a:rPr b="0" lang="ko-KR" sz="1800" spc="-1" strike="noStrike">
                <a:solidFill>
                  <a:srgbClr val="f2f2f2"/>
                </a:solidFill>
                <a:latin typeface="Arial"/>
              </a:rPr>
              <a:t>마스터 텍스트 스타일 편집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3D1C7D7-69E0-4678-A9F6-D33106FB8753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7A2DFB3-F3CD-4A43-9CF4-06C1C0CBF109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44" name="그림 6" descr=""/>
          <p:cNvPicPr/>
          <p:nvPr/>
        </p:nvPicPr>
        <p:blipFill>
          <a:blip r:embed="rId2"/>
          <a:srcRect l="21236" t="18769" r="18830" b="18137"/>
          <a:stretch/>
        </p:blipFill>
        <p:spPr>
          <a:xfrm>
            <a:off x="8062920" y="5765760"/>
            <a:ext cx="1038600" cy="104940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0" lang="ko-KR" sz="4500" spc="-1" strike="noStrike">
                <a:solidFill>
                  <a:srgbClr val="f2f2f2"/>
                </a:solidFill>
                <a:latin typeface="Arial"/>
              </a:rPr>
              <a:t>마스터 제목 스타일 편집</a:t>
            </a:r>
            <a:endParaRPr b="0" lang="ko-KR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  <a:spcBef>
                <a:spcPts val="751"/>
              </a:spcBef>
            </a:pPr>
            <a:r>
              <a:rPr b="0" lang="ko-KR" sz="1800" spc="-1" strike="noStrike">
                <a:solidFill>
                  <a:srgbClr val="f2f2f2"/>
                </a:solidFill>
                <a:latin typeface="Arial"/>
              </a:rPr>
              <a:t>마스터 텍스트 스타일 편집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9DEB7637-1AE5-45FE-92F1-6575DC0FE035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7248346-A842-4D7B-B07C-275C802430C8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86" name="그림 6" descr=""/>
          <p:cNvPicPr/>
          <p:nvPr/>
        </p:nvPicPr>
        <p:blipFill>
          <a:blip r:embed="rId2"/>
          <a:srcRect l="21236" t="18769" r="18830" b="18137"/>
          <a:stretch/>
        </p:blipFill>
        <p:spPr>
          <a:xfrm>
            <a:off x="8062920" y="5765760"/>
            <a:ext cx="1038600" cy="104940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0"/>
            <a:ext cx="9143640" cy="631800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"/>
          <p:cNvSpPr/>
          <p:nvPr/>
        </p:nvSpPr>
        <p:spPr>
          <a:xfrm>
            <a:off x="0" y="6451200"/>
            <a:ext cx="9143640" cy="406440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PlaceHolder 3"/>
          <p:cNvSpPr>
            <a:spLocks noGrp="1"/>
          </p:cNvSpPr>
          <p:nvPr>
            <p:ph type="title"/>
          </p:nvPr>
        </p:nvSpPr>
        <p:spPr>
          <a:xfrm>
            <a:off x="628560" y="5400"/>
            <a:ext cx="7886520" cy="62640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마스터 제목 스타일 편집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28560" y="1050120"/>
            <a:ext cx="7886520" cy="519192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마스터 텍스트 스타일 편집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둘째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2" marL="85716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500" spc="-1" strike="noStrike">
                <a:solidFill>
                  <a:srgbClr val="000000"/>
                </a:solidFill>
                <a:latin typeface="Arial"/>
              </a:rPr>
              <a:t>셋째 수준</a:t>
            </a:r>
            <a:endParaRPr b="0" lang="ko-KR" sz="1500" spc="-1" strike="noStrike">
              <a:solidFill>
                <a:srgbClr val="000000"/>
              </a:solidFill>
              <a:latin typeface="Arial"/>
            </a:endParaRPr>
          </a:p>
          <a:p>
            <a:pPr lvl="3" marL="12002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350" spc="-1" strike="noStrike">
                <a:solidFill>
                  <a:srgbClr val="000000"/>
                </a:solidFill>
                <a:latin typeface="Arial"/>
              </a:rPr>
              <a:t>넷째 수준</a:t>
            </a:r>
            <a:endParaRPr b="0" lang="ko-KR" sz="1350" spc="-1" strike="noStrike">
              <a:solidFill>
                <a:srgbClr val="000000"/>
              </a:solidFill>
              <a:latin typeface="Arial"/>
            </a:endParaRPr>
          </a:p>
          <a:p>
            <a:pPr lvl="4" marL="154296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350" spc="-1" strike="noStrike">
                <a:solidFill>
                  <a:srgbClr val="000000"/>
                </a:solidFill>
                <a:latin typeface="Arial"/>
              </a:rPr>
              <a:t>다섯째 수준</a:t>
            </a:r>
            <a:endParaRPr b="0" lang="ko-KR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dt"/>
          </p:nvPr>
        </p:nvSpPr>
        <p:spPr>
          <a:xfrm>
            <a:off x="136800" y="64699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18BAB541-B0E9-4901-98CD-DD5EA398BD60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ftr"/>
          </p:nvPr>
        </p:nvSpPr>
        <p:spPr>
          <a:xfrm>
            <a:off x="3029040" y="6469920"/>
            <a:ext cx="308592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sldNum"/>
          </p:nvPr>
        </p:nvSpPr>
        <p:spPr>
          <a:xfrm>
            <a:off x="6945480" y="64699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B1EAB5D-512D-4B41-B5B0-C54F2E0210A2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0" y="0"/>
            <a:ext cx="9143640" cy="62640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2"/>
          <p:cNvSpPr/>
          <p:nvPr/>
        </p:nvSpPr>
        <p:spPr>
          <a:xfrm>
            <a:off x="0" y="6451200"/>
            <a:ext cx="9143640" cy="406440"/>
          </a:xfrm>
          <a:prstGeom prst="rect">
            <a:avLst/>
          </a:prstGeom>
          <a:solidFill>
            <a:srgbClr val="c80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PlaceHolder 3"/>
          <p:cNvSpPr>
            <a:spLocks noGrp="1"/>
          </p:cNvSpPr>
          <p:nvPr>
            <p:ph type="title"/>
          </p:nvPr>
        </p:nvSpPr>
        <p:spPr>
          <a:xfrm>
            <a:off x="628560" y="0"/>
            <a:ext cx="7886520" cy="62640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마스터 제목 스타일 편집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28560" y="1050120"/>
            <a:ext cx="7886520" cy="519192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마스터 텍스트 스타일 편집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둘째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2" marL="85716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500" spc="-1" strike="noStrike">
                <a:solidFill>
                  <a:srgbClr val="000000"/>
                </a:solidFill>
                <a:latin typeface="Arial"/>
              </a:rPr>
              <a:t>셋째 수준</a:t>
            </a:r>
            <a:endParaRPr b="0" lang="ko-KR" sz="1500" spc="-1" strike="noStrike">
              <a:solidFill>
                <a:srgbClr val="000000"/>
              </a:solidFill>
              <a:latin typeface="Arial"/>
            </a:endParaRPr>
          </a:p>
          <a:p>
            <a:pPr lvl="3" marL="12002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350" spc="-1" strike="noStrike">
                <a:solidFill>
                  <a:srgbClr val="000000"/>
                </a:solidFill>
                <a:latin typeface="Arial"/>
              </a:rPr>
              <a:t>넷째 수준</a:t>
            </a:r>
            <a:endParaRPr b="0" lang="ko-KR" sz="1350" spc="-1" strike="noStrike">
              <a:solidFill>
                <a:srgbClr val="000000"/>
              </a:solidFill>
              <a:latin typeface="Arial"/>
            </a:endParaRPr>
          </a:p>
          <a:p>
            <a:pPr lvl="4" marL="154296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350" spc="-1" strike="noStrike">
                <a:solidFill>
                  <a:srgbClr val="000000"/>
                </a:solidFill>
                <a:latin typeface="Arial"/>
              </a:rPr>
              <a:t>다섯째 수준</a:t>
            </a:r>
            <a:endParaRPr b="0" lang="ko-KR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dt"/>
          </p:nvPr>
        </p:nvSpPr>
        <p:spPr>
          <a:xfrm>
            <a:off x="136800" y="64699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1BD96AB7-29DB-4A3B-8814-30F367533432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ftr"/>
          </p:nvPr>
        </p:nvSpPr>
        <p:spPr>
          <a:xfrm>
            <a:off x="3029040" y="6469920"/>
            <a:ext cx="308592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sldNum"/>
          </p:nvPr>
        </p:nvSpPr>
        <p:spPr>
          <a:xfrm>
            <a:off x="6945480" y="64699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4455832-9BDD-446A-87AB-DB08FBA40C8F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anaconda.com/distribution/" TargetMode="External"/><Relationship Id="rId2" Type="http://schemas.openxmlformats.org/officeDocument/2006/relationships/hyperlink" Target="https://www.anaconda.com/distribution/" TargetMode="External"/><Relationship Id="rId3" Type="http://schemas.openxmlformats.org/officeDocument/2006/relationships/hyperlink" Target="https://www.anaconda.com/distribution/" TargetMode="External"/><Relationship Id="rId4" Type="http://schemas.openxmlformats.org/officeDocument/2006/relationships/hyperlink" Target="https://www.anaconda.com/distribution/" TargetMode="External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mailto:wonjong@postech.ac.kr" TargetMode="Externa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slideLayout" Target="../slideLayouts/slideLayout49.xml"/><Relationship Id="rId7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mailto:wonjong@postech.ac.kr" TargetMode="Externa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mailto:jhjo432@postech.ac.kr" TargetMode="Externa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slideLayout" Target="../slideLayouts/slideLayout37.xml"/><Relationship Id="rId10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895680" y="1016640"/>
            <a:ext cx="7352280" cy="2163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1" lang="ko-KR" sz="4500" spc="-1" strike="noStrike">
                <a:solidFill>
                  <a:srgbClr val="ffffff"/>
                </a:solidFill>
                <a:latin typeface="Arial"/>
              </a:rPr>
              <a:t>Practice of </a:t>
            </a:r>
            <a:br/>
            <a:r>
              <a:rPr b="1" lang="ko-KR" sz="4500" spc="-1" strike="noStrike">
                <a:solidFill>
                  <a:srgbClr val="ffffff"/>
                </a:solidFill>
                <a:latin typeface="Arial"/>
              </a:rPr>
              <a:t>Computer Vision</a:t>
            </a:r>
            <a:br/>
            <a:endParaRPr b="0" lang="ko-KR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895680" y="5467680"/>
            <a:ext cx="7352280" cy="36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751"/>
              </a:spcBef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</a:rPr>
              <a:t>TA: Wonjong Jang, Janghun Jo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What is the Anaconda?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628560" y="1050120"/>
            <a:ext cx="7886520" cy="5191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Anaconda is an open source package management system and environment management system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Conda easily creates, saves, loads and switches between environments on your computer.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Conda as a package manager helps you find and install packages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TextShape 3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C6D4CED2-26B5-4AD6-B503-DF642E9BBB10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89" name="TextShape 4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90" name="TextShape 5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96F12CB-FE37-4AF1-AD16-3E3D03C0C4B1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291" name="Picture 2" descr=""/>
          <p:cNvPicPr/>
          <p:nvPr/>
        </p:nvPicPr>
        <p:blipFill>
          <a:blip r:embed="rId1"/>
          <a:srcRect l="9135" t="11277" r="8966" b="7806"/>
          <a:stretch/>
        </p:blipFill>
        <p:spPr>
          <a:xfrm>
            <a:off x="5034240" y="3595320"/>
            <a:ext cx="3898080" cy="2820960"/>
          </a:xfrm>
          <a:prstGeom prst="rect">
            <a:avLst/>
          </a:prstGeom>
          <a:ln>
            <a:noFill/>
          </a:ln>
        </p:spPr>
      </p:pic>
      <p:pic>
        <p:nvPicPr>
          <p:cNvPr id="292" name="Picture 4" descr=""/>
          <p:cNvPicPr/>
          <p:nvPr/>
        </p:nvPicPr>
        <p:blipFill>
          <a:blip r:embed="rId2"/>
          <a:stretch/>
        </p:blipFill>
        <p:spPr>
          <a:xfrm>
            <a:off x="210960" y="4280400"/>
            <a:ext cx="3751200" cy="187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Why we should use conda?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628560" y="1050120"/>
            <a:ext cx="7886520" cy="5191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Linux is very sensitive to dependencies</a:t>
            </a:r>
            <a:br/>
            <a:br/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Ex)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You can run some code on python 3.6, but cannot run the others on python 3.6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You can run some code on Pytorch 0.4.0, but some code is run on Pytorch0.4.1 only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marL="342720">
              <a:lnSpc>
                <a:spcPct val="90000"/>
              </a:lnSpc>
              <a:spcBef>
                <a:spcPts val="374"/>
              </a:spcBef>
            </a:pP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If you do not use conda, you should un-install and re-install other version package</a:t>
            </a:r>
            <a:br/>
            <a:br/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Ex)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Then, you cannot run the other code that needs original environments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TextShape 3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EE9550F9-E968-4BC4-8892-67C00E51F045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96" name="TextShape 4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97" name="TextShape 5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725D9F8-A646-4B00-B44D-2326837AA512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Making and Remove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628560" y="1050120"/>
            <a:ext cx="8085600" cy="5191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Installation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600" spc="-1" strike="noStrike">
                <a:solidFill>
                  <a:srgbClr val="000000"/>
                </a:solidFill>
                <a:latin typeface="Arial"/>
              </a:rPr>
              <a:t>Download anaconda installer in</a:t>
            </a:r>
            <a:r>
              <a:rPr b="0" lang="ko-KR" sz="1600" spc="-1" strike="noStrike" u="sng">
                <a:solidFill>
                  <a:srgbClr val="0563c1"/>
                </a:solidFill>
                <a:uFillTx/>
                <a:latin typeface="Arial"/>
                <a:hlinkClick r:id="rId1"/>
              </a:rPr>
              <a:t> </a:t>
            </a:r>
            <a:r>
              <a:rPr b="0" lang="ko-KR" sz="1600" spc="-1" strike="noStrike" u="sng">
                <a:solidFill>
                  <a:srgbClr val="0563c1"/>
                </a:solidFill>
                <a:uFillTx/>
                <a:latin typeface="Arial"/>
                <a:hlinkClick r:id="rId2"/>
              </a:rPr>
              <a:t>https</a:t>
            </a:r>
            <a:r>
              <a:rPr b="0" lang="ko-KR" sz="1600" spc="-1" strike="noStrike" u="sng">
                <a:solidFill>
                  <a:srgbClr val="0563c1"/>
                </a:solidFill>
                <a:uFillTx/>
                <a:latin typeface="Arial"/>
                <a:hlinkClick r:id="rId3"/>
              </a:rPr>
              <a:t>://</a:t>
            </a:r>
            <a:r>
              <a:rPr b="0" lang="ko-KR" sz="1600" spc="-1" strike="noStrike" u="sng">
                <a:solidFill>
                  <a:srgbClr val="0563c1"/>
                </a:solidFill>
                <a:uFillTx/>
                <a:latin typeface="Arial"/>
                <a:hlinkClick r:id="rId4"/>
              </a:rPr>
              <a:t>www.anaconda.com/distribution/</a:t>
            </a:r>
            <a:endParaRPr b="0" lang="ko-KR" sz="16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i="1" lang="ko-KR" sz="1600" spc="-1" strike="noStrike">
                <a:solidFill>
                  <a:srgbClr val="000000"/>
                </a:solidFill>
                <a:latin typeface="Consolas"/>
              </a:rPr>
              <a:t>bash Anaconda-latest-Linux-x86_64.sh</a:t>
            </a:r>
            <a:endParaRPr b="0" lang="ko-KR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ko-K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Make an new environment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i="1" lang="ko-KR" sz="1600" spc="-1" strike="noStrike">
                <a:solidFill>
                  <a:srgbClr val="000000"/>
                </a:solidFill>
                <a:latin typeface="Consolas"/>
              </a:rPr>
              <a:t>conda create –n {desired name} python={desired version}</a:t>
            </a:r>
            <a:endParaRPr b="0" lang="ko-KR" sz="16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i="1" lang="ko-KR" sz="1600" spc="-1" strike="noStrike">
                <a:solidFill>
                  <a:srgbClr val="000000"/>
                </a:solidFill>
                <a:latin typeface="Consolas"/>
              </a:rPr>
              <a:t>~/anaconda3/envs </a:t>
            </a:r>
            <a:r>
              <a:rPr b="0" lang="ko-KR" sz="16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0" lang="ko-KR" sz="1600" spc="-1" strike="noStrike">
                <a:solidFill>
                  <a:srgbClr val="000000"/>
                </a:solidFill>
                <a:latin typeface="Arial"/>
              </a:rPr>
              <a:t>이곳에 개별 버전들이 존재한다</a:t>
            </a:r>
            <a:r>
              <a:rPr b="0" lang="ko-KR" sz="1600" spc="-1" strike="noStrike">
                <a:solidFill>
                  <a:srgbClr val="000000"/>
                </a:solidFill>
                <a:latin typeface="Arial"/>
              </a:rPr>
              <a:t>.)</a:t>
            </a:r>
            <a:endParaRPr b="0" lang="ko-KR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ko-KR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ko-K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Using an environment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i="1" lang="ko-KR" sz="1600" spc="-1" strike="noStrike">
                <a:solidFill>
                  <a:srgbClr val="000000"/>
                </a:solidFill>
                <a:latin typeface="Consolas"/>
              </a:rPr>
              <a:t>source activate {desired env name}</a:t>
            </a:r>
            <a:endParaRPr b="0" lang="ko-KR" sz="16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i="1" lang="ko-KR" sz="1600" spc="-1" strike="noStrike">
                <a:solidFill>
                  <a:srgbClr val="000000"/>
                </a:solidFill>
                <a:latin typeface="Consolas"/>
              </a:rPr>
              <a:t>source deactivate</a:t>
            </a:r>
            <a:endParaRPr b="0" lang="ko-KR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ko-K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Remove an environment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i="1" lang="ko-KR" sz="1600" spc="-1" strike="noStrike">
                <a:solidFill>
                  <a:srgbClr val="000000"/>
                </a:solidFill>
                <a:latin typeface="Consolas"/>
              </a:rPr>
              <a:t>conda remove –n {desired env name} --all</a:t>
            </a:r>
            <a:endParaRPr b="0" lang="ko-K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TextShape 3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9FA3A6D7-D30A-461D-8AC6-7F6D25798063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01" name="TextShape 4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02" name="TextShape 5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79EBC25-08AE-4132-B45C-51E8EF8C7474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Save and Load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628560" y="1050120"/>
            <a:ext cx="8085600" cy="5191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Saving an environment 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i="1" lang="ko-KR" sz="1600" spc="-1" strike="noStrike">
                <a:solidFill>
                  <a:srgbClr val="000000"/>
                </a:solidFill>
                <a:latin typeface="Consolas"/>
              </a:rPr>
              <a:t>source activate {env name}</a:t>
            </a:r>
            <a:endParaRPr b="0" lang="ko-KR" sz="16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i="1" lang="ko-KR" sz="1600" spc="-1" strike="noStrike">
                <a:solidFill>
                  <a:srgbClr val="000000"/>
                </a:solidFill>
                <a:latin typeface="Consolas"/>
              </a:rPr>
              <a:t>Conda env export &gt; {desired name}.yml</a:t>
            </a:r>
            <a:endParaRPr b="0" lang="ko-KR" sz="16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i="1" lang="ko-KR" sz="1600" spc="-1" strike="noStrike">
                <a:solidFill>
                  <a:srgbClr val="000000"/>
                </a:solidFill>
                <a:latin typeface="Consolas"/>
              </a:rPr>
              <a:t>vim {desired name}.yml</a:t>
            </a:r>
            <a:br/>
            <a:br/>
            <a:r>
              <a:rPr b="0" i="1" lang="ko-KR" sz="1600" spc="-1" strike="noStrike">
                <a:solidFill>
                  <a:srgbClr val="000000"/>
                </a:solidFill>
                <a:latin typeface="Consolas"/>
              </a:rPr>
              <a:t> </a:t>
            </a:r>
            <a:endParaRPr b="0" lang="ko-K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Loading an environment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i="1" lang="ko-KR" sz="1600" spc="-1" strike="noStrike">
                <a:solidFill>
                  <a:srgbClr val="000000"/>
                </a:solidFill>
                <a:latin typeface="Consolas"/>
              </a:rPr>
              <a:t>conda env create –n {desired env name} –f {env name}.yml</a:t>
            </a:r>
            <a:endParaRPr b="0" lang="ko-KR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ko-KR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ko-KR" sz="1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ACC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i="1" lang="ko-KR" sz="1400" spc="-1" strike="noStrike">
                <a:solidFill>
                  <a:srgbClr val="000000"/>
                </a:solidFill>
                <a:latin typeface="Consolas"/>
              </a:rPr>
              <a:t>conda --version  </a:t>
            </a:r>
            <a:r>
              <a:rPr b="0" lang="ko-KR" sz="1400" spc="-1" strike="noStrike">
                <a:solidFill>
                  <a:srgbClr val="000000"/>
                </a:solidFill>
                <a:latin typeface="Consolas"/>
              </a:rPr>
              <a:t>: anaconda </a:t>
            </a:r>
            <a:r>
              <a:rPr b="0" lang="ko-KR" sz="1400" spc="-1" strike="noStrike">
                <a:solidFill>
                  <a:srgbClr val="000000"/>
                </a:solidFill>
                <a:latin typeface="Consolas"/>
              </a:rPr>
              <a:t>버전 확인</a:t>
            </a:r>
            <a:endParaRPr b="0" lang="ko-KR" sz="14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i="1" lang="ko-KR" sz="1400" spc="-1" strike="noStrike">
                <a:solidFill>
                  <a:srgbClr val="000000"/>
                </a:solidFill>
                <a:latin typeface="Consolas"/>
              </a:rPr>
              <a:t>conda info       </a:t>
            </a:r>
            <a:r>
              <a:rPr b="0" lang="ko-KR" sz="1400" spc="-1" strike="noStrike">
                <a:solidFill>
                  <a:srgbClr val="000000"/>
                </a:solidFill>
                <a:latin typeface="Consolas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Consolas"/>
              </a:rPr>
              <a:t>현재 설치된 </a:t>
            </a:r>
            <a:r>
              <a:rPr b="0" lang="ko-KR" sz="1400" spc="-1" strike="noStrike">
                <a:solidFill>
                  <a:srgbClr val="000000"/>
                </a:solidFill>
                <a:latin typeface="Consolas"/>
              </a:rPr>
              <a:t>conda</a:t>
            </a:r>
            <a:r>
              <a:rPr b="0" lang="ko-KR" sz="1400" spc="-1" strike="noStrike">
                <a:solidFill>
                  <a:srgbClr val="000000"/>
                </a:solidFill>
                <a:latin typeface="Consolas"/>
              </a:rPr>
              <a:t>에 대한 정보 출력</a:t>
            </a:r>
            <a:endParaRPr b="0" lang="ko-KR" sz="14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i="1" lang="ko-KR" sz="1400" spc="-1" strike="noStrike">
                <a:solidFill>
                  <a:srgbClr val="000000"/>
                </a:solidFill>
                <a:latin typeface="Consolas"/>
              </a:rPr>
              <a:t>conda info –e    </a:t>
            </a:r>
            <a:r>
              <a:rPr b="0" lang="ko-KR" sz="1400" spc="-1" strike="noStrike">
                <a:solidFill>
                  <a:srgbClr val="000000"/>
                </a:solidFill>
                <a:latin typeface="Consolas"/>
              </a:rPr>
              <a:t>: </a:t>
            </a:r>
            <a:r>
              <a:rPr b="0" lang="ko-KR" sz="1400" spc="-1" strike="noStrike">
                <a:solidFill>
                  <a:srgbClr val="000000"/>
                </a:solidFill>
                <a:latin typeface="Consolas"/>
              </a:rPr>
              <a:t>설치된 개발 환경 목록 출력</a:t>
            </a:r>
            <a:endParaRPr b="0" lang="ko-K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TextShape 3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CBB2EB3D-4DA1-40E9-A6AA-86A96E67DA74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06" name="TextShape 4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07" name="TextShape 5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51A8EDB-183C-4252-AE7C-B0545C264499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623880" y="1709640"/>
            <a:ext cx="788652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ko-KR" sz="4500" spc="-1" strike="noStrike">
                <a:solidFill>
                  <a:srgbClr val="f2f2f2"/>
                </a:solidFill>
                <a:latin typeface="Arial"/>
              </a:rPr>
              <a:t>Why Pytorch</a:t>
            </a:r>
            <a:endParaRPr b="0" lang="ko-KR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623880" y="4589640"/>
            <a:ext cx="788652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E9C3C1F1-01BF-4FF5-B8D9-87A09F831A0F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11" name="TextShape 4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12" name="TextShape 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B265F85-B7AB-4E22-A154-3C19129796C6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What Pytorch is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628560" y="1050120"/>
            <a:ext cx="7886520" cy="5191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GPU ready Tensor Library (a.k.a Numpy)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-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Numpy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의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matrix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연산을 따르기 때문에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 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marL="342720">
              <a:lnSpc>
                <a:spcPct val="90000"/>
              </a:lnSpc>
              <a:spcBef>
                <a:spcPts val="374"/>
              </a:spcBef>
            </a:pP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Dynamic computational graph (vs TF)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TextShape 3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F6277500-4F44-460A-840C-34A0C5BAB508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16" name="TextShape 4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17" name="TextShape 5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69B90D7-F387-4360-8D94-084D0AFD6973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18" name="Google Shape;156;p27" descr=""/>
          <p:cNvPicPr/>
          <p:nvPr/>
        </p:nvPicPr>
        <p:blipFill>
          <a:blip r:embed="rId1"/>
          <a:stretch/>
        </p:blipFill>
        <p:spPr>
          <a:xfrm>
            <a:off x="2613960" y="1761120"/>
            <a:ext cx="3915360" cy="969120"/>
          </a:xfrm>
          <a:prstGeom prst="rect">
            <a:avLst/>
          </a:prstGeom>
          <a:ln>
            <a:noFill/>
          </a:ln>
        </p:spPr>
      </p:pic>
      <p:pic>
        <p:nvPicPr>
          <p:cNvPr id="319" name="그림 10" descr=""/>
          <p:cNvPicPr/>
          <p:nvPr/>
        </p:nvPicPr>
        <p:blipFill>
          <a:blip r:embed="rId2"/>
          <a:stretch/>
        </p:blipFill>
        <p:spPr>
          <a:xfrm>
            <a:off x="1863720" y="3371040"/>
            <a:ext cx="5416200" cy="2884320"/>
          </a:xfrm>
          <a:prstGeom prst="rect">
            <a:avLst/>
          </a:prstGeom>
          <a:ln>
            <a:noFill/>
          </a:ln>
        </p:spPr>
      </p:pic>
      <p:sp>
        <p:nvSpPr>
          <p:cNvPr id="320" name="CustomShape 6"/>
          <p:cNvSpPr/>
          <p:nvPr/>
        </p:nvSpPr>
        <p:spPr>
          <a:xfrm>
            <a:off x="628560" y="5574240"/>
            <a:ext cx="143640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500" spc="-1" strike="noStrike">
                <a:solidFill>
                  <a:srgbClr val="c80150"/>
                </a:solidFill>
                <a:latin typeface="Arial"/>
              </a:rPr>
              <a:t>Change to Numpy!!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- Numpy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BDF55DB8-58C5-457E-940F-CEFE6EFD70E5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24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BB7037B-8B00-4126-8684-A1EAC935ADF2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25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26" name="Google Shape;174;p29" descr=""/>
          <p:cNvPicPr/>
          <p:nvPr/>
        </p:nvPicPr>
        <p:blipFill>
          <a:blip r:embed="rId1"/>
          <a:stretch/>
        </p:blipFill>
        <p:spPr>
          <a:xfrm>
            <a:off x="3250440" y="1286280"/>
            <a:ext cx="1599120" cy="3278520"/>
          </a:xfrm>
          <a:prstGeom prst="rect">
            <a:avLst/>
          </a:prstGeom>
          <a:ln>
            <a:noFill/>
          </a:ln>
        </p:spPr>
      </p:pic>
      <p:pic>
        <p:nvPicPr>
          <p:cNvPr id="327" name="그림 12" descr=""/>
          <p:cNvPicPr/>
          <p:nvPr/>
        </p:nvPicPr>
        <p:blipFill>
          <a:blip r:embed="rId2"/>
          <a:srcRect l="0" t="352" r="0" b="34525"/>
          <a:stretch/>
        </p:blipFill>
        <p:spPr>
          <a:xfrm>
            <a:off x="154800" y="1286280"/>
            <a:ext cx="3095280" cy="2394000"/>
          </a:xfrm>
          <a:prstGeom prst="rect">
            <a:avLst/>
          </a:prstGeom>
          <a:ln>
            <a:noFill/>
          </a:ln>
        </p:spPr>
      </p:pic>
      <p:sp>
        <p:nvSpPr>
          <p:cNvPr id="328" name="CustomShape 6"/>
          <p:cNvSpPr/>
          <p:nvPr/>
        </p:nvSpPr>
        <p:spPr>
          <a:xfrm>
            <a:off x="154800" y="2214360"/>
            <a:ext cx="2379600" cy="66744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7"/>
          <p:cNvSpPr/>
          <p:nvPr/>
        </p:nvSpPr>
        <p:spPr>
          <a:xfrm>
            <a:off x="3205080" y="1296360"/>
            <a:ext cx="1690560" cy="52056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8"/>
          <p:cNvSpPr/>
          <p:nvPr/>
        </p:nvSpPr>
        <p:spPr>
          <a:xfrm>
            <a:off x="3171960" y="900720"/>
            <a:ext cx="1564920" cy="38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b300"/>
                </a:solidFill>
                <a:latin typeface="Arial"/>
              </a:rPr>
              <a:t>Creating Nodes!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31" name="CustomShape 9"/>
          <p:cNvSpPr/>
          <p:nvPr/>
        </p:nvSpPr>
        <p:spPr>
          <a:xfrm>
            <a:off x="154800" y="900720"/>
            <a:ext cx="1740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&lt;Numpy Code&gt;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- Numpy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E04E4FB5-95D1-4176-8266-0CA21C88A076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34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35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03A6D8D-070D-407F-AB9F-893269B25389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36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37" name="Google Shape;174;p29" descr=""/>
          <p:cNvPicPr/>
          <p:nvPr/>
        </p:nvPicPr>
        <p:blipFill>
          <a:blip r:embed="rId1"/>
          <a:stretch/>
        </p:blipFill>
        <p:spPr>
          <a:xfrm>
            <a:off x="3250440" y="1286280"/>
            <a:ext cx="1599120" cy="3278520"/>
          </a:xfrm>
          <a:prstGeom prst="rect">
            <a:avLst/>
          </a:prstGeom>
          <a:ln>
            <a:noFill/>
          </a:ln>
        </p:spPr>
      </p:pic>
      <p:pic>
        <p:nvPicPr>
          <p:cNvPr id="338" name="그림 12" descr=""/>
          <p:cNvPicPr/>
          <p:nvPr/>
        </p:nvPicPr>
        <p:blipFill>
          <a:blip r:embed="rId2"/>
          <a:srcRect l="0" t="352" r="0" b="34525"/>
          <a:stretch/>
        </p:blipFill>
        <p:spPr>
          <a:xfrm>
            <a:off x="154800" y="1286280"/>
            <a:ext cx="3095280" cy="2394000"/>
          </a:xfrm>
          <a:prstGeom prst="rect">
            <a:avLst/>
          </a:prstGeom>
          <a:ln>
            <a:noFill/>
          </a:ln>
        </p:spPr>
      </p:pic>
      <p:sp>
        <p:nvSpPr>
          <p:cNvPr id="339" name="CustomShape 6"/>
          <p:cNvSpPr/>
          <p:nvPr/>
        </p:nvSpPr>
        <p:spPr>
          <a:xfrm>
            <a:off x="3273840" y="1296360"/>
            <a:ext cx="1020240" cy="140040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7"/>
          <p:cNvSpPr/>
          <p:nvPr/>
        </p:nvSpPr>
        <p:spPr>
          <a:xfrm>
            <a:off x="154800" y="2953080"/>
            <a:ext cx="932760" cy="26460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8"/>
          <p:cNvSpPr/>
          <p:nvPr/>
        </p:nvSpPr>
        <p:spPr>
          <a:xfrm>
            <a:off x="154800" y="900720"/>
            <a:ext cx="1740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&lt;Numpy Code&gt;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- Numpy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146A1F37-B895-4010-BA9F-75D512E01653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44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45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0E01CE4-251B-49CD-BD58-5ED1B8F30B7E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46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47" name="Google Shape;174;p29" descr=""/>
          <p:cNvPicPr/>
          <p:nvPr/>
        </p:nvPicPr>
        <p:blipFill>
          <a:blip r:embed="rId1"/>
          <a:stretch/>
        </p:blipFill>
        <p:spPr>
          <a:xfrm>
            <a:off x="3250440" y="1286280"/>
            <a:ext cx="1599120" cy="3278520"/>
          </a:xfrm>
          <a:prstGeom prst="rect">
            <a:avLst/>
          </a:prstGeom>
          <a:ln>
            <a:noFill/>
          </a:ln>
        </p:spPr>
      </p:pic>
      <p:pic>
        <p:nvPicPr>
          <p:cNvPr id="348" name="그림 12" descr=""/>
          <p:cNvPicPr/>
          <p:nvPr/>
        </p:nvPicPr>
        <p:blipFill>
          <a:blip r:embed="rId2"/>
          <a:srcRect l="0" t="352" r="0" b="34525"/>
          <a:stretch/>
        </p:blipFill>
        <p:spPr>
          <a:xfrm>
            <a:off x="154800" y="1286280"/>
            <a:ext cx="3095280" cy="2394000"/>
          </a:xfrm>
          <a:prstGeom prst="rect">
            <a:avLst/>
          </a:prstGeom>
          <a:ln>
            <a:noFill/>
          </a:ln>
        </p:spPr>
      </p:pic>
      <p:sp>
        <p:nvSpPr>
          <p:cNvPr id="349" name="CustomShape 6"/>
          <p:cNvSpPr/>
          <p:nvPr/>
        </p:nvSpPr>
        <p:spPr>
          <a:xfrm>
            <a:off x="154800" y="3171600"/>
            <a:ext cx="932760" cy="24408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7"/>
          <p:cNvSpPr/>
          <p:nvPr/>
        </p:nvSpPr>
        <p:spPr>
          <a:xfrm flipH="1">
            <a:off x="3437640" y="1354320"/>
            <a:ext cx="1400400" cy="1585440"/>
          </a:xfrm>
          <a:prstGeom prst="corner">
            <a:avLst>
              <a:gd name="adj1" fmla="val 50000"/>
              <a:gd name="adj2" fmla="val 35953"/>
            </a:avLst>
          </a:prstGeom>
          <a:noFill/>
          <a:ln w="28440">
            <a:solidFill>
              <a:srgbClr val="ff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8"/>
          <p:cNvSpPr/>
          <p:nvPr/>
        </p:nvSpPr>
        <p:spPr>
          <a:xfrm>
            <a:off x="154800" y="900720"/>
            <a:ext cx="1740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&lt;Numpy Code&gt;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- Numpy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B418F295-F952-4C67-8FD8-3F9E9D536DEA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55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96A4C80-A04D-4890-A761-4F861A6995BB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57" name="Google Shape;174;p29" descr=""/>
          <p:cNvPicPr/>
          <p:nvPr/>
        </p:nvPicPr>
        <p:blipFill>
          <a:blip r:embed="rId1"/>
          <a:stretch/>
        </p:blipFill>
        <p:spPr>
          <a:xfrm>
            <a:off x="3250440" y="1286280"/>
            <a:ext cx="1599120" cy="3278520"/>
          </a:xfrm>
          <a:prstGeom prst="rect">
            <a:avLst/>
          </a:prstGeom>
          <a:ln>
            <a:noFill/>
          </a:ln>
        </p:spPr>
      </p:pic>
      <p:pic>
        <p:nvPicPr>
          <p:cNvPr id="358" name="그림 12" descr=""/>
          <p:cNvPicPr/>
          <p:nvPr/>
        </p:nvPicPr>
        <p:blipFill>
          <a:blip r:embed="rId2"/>
          <a:srcRect l="0" t="352" r="0" b="34525"/>
          <a:stretch/>
        </p:blipFill>
        <p:spPr>
          <a:xfrm>
            <a:off x="154800" y="1286280"/>
            <a:ext cx="3095280" cy="2394000"/>
          </a:xfrm>
          <a:prstGeom prst="rect">
            <a:avLst/>
          </a:prstGeom>
          <a:ln>
            <a:noFill/>
          </a:ln>
        </p:spPr>
      </p:pic>
      <p:sp>
        <p:nvSpPr>
          <p:cNvPr id="359" name="CustomShape 6"/>
          <p:cNvSpPr/>
          <p:nvPr/>
        </p:nvSpPr>
        <p:spPr>
          <a:xfrm>
            <a:off x="154800" y="3356640"/>
            <a:ext cx="1280160" cy="26568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7"/>
          <p:cNvSpPr/>
          <p:nvPr/>
        </p:nvSpPr>
        <p:spPr>
          <a:xfrm>
            <a:off x="3928320" y="3009240"/>
            <a:ext cx="643320" cy="153252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8"/>
          <p:cNvSpPr/>
          <p:nvPr/>
        </p:nvSpPr>
        <p:spPr>
          <a:xfrm>
            <a:off x="154800" y="900720"/>
            <a:ext cx="1740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&lt;Numpy Code&gt;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623880" y="1709640"/>
            <a:ext cx="7886520" cy="3944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br/>
            <a:r>
              <a:rPr b="0" lang="ko-KR" sz="4500" spc="-1" strike="noStrike">
                <a:solidFill>
                  <a:srgbClr val="f2f2f2"/>
                </a:solidFill>
                <a:latin typeface="Arial"/>
              </a:rPr>
              <a:t>Orientation</a:t>
            </a:r>
            <a:br/>
            <a:r>
              <a:rPr b="0" lang="ko-KR" sz="4500" spc="-1" strike="noStrike">
                <a:solidFill>
                  <a:srgbClr val="f2f2f2"/>
                </a:solidFill>
                <a:latin typeface="Arial"/>
              </a:rPr>
              <a:t>Anaconda</a:t>
            </a:r>
            <a:br/>
            <a:r>
              <a:rPr b="0" lang="ko-KR" sz="4500" spc="-1" strike="noStrike">
                <a:solidFill>
                  <a:srgbClr val="f2f2f2"/>
                </a:solidFill>
                <a:latin typeface="Arial"/>
              </a:rPr>
              <a:t>Numpy</a:t>
            </a:r>
            <a:br/>
            <a:r>
              <a:rPr b="0" lang="ko-KR" sz="4500" spc="-1" strike="noStrike">
                <a:solidFill>
                  <a:srgbClr val="f2f2f2"/>
                </a:solidFill>
                <a:latin typeface="Arial"/>
              </a:rPr>
              <a:t>Pytorch</a:t>
            </a:r>
            <a:endParaRPr b="0" lang="ko-KR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57EF6DA-5920-4344-BF63-02DDA47A00AC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19" name="TextShape 3"/>
          <p:cNvSpPr txBox="1"/>
          <p:nvPr/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4B365C8C-8A9A-47C5-B64E-9C6E146D41A4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20" name="TextShape 4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- Numpy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3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D77AC6E0-ED36-4ACA-9855-854FE5C5A591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64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65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388833C-D12E-4096-9411-116691584F82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66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67" name="Google Shape;174;p29" descr=""/>
          <p:cNvPicPr/>
          <p:nvPr/>
        </p:nvPicPr>
        <p:blipFill>
          <a:blip r:embed="rId1"/>
          <a:stretch/>
        </p:blipFill>
        <p:spPr>
          <a:xfrm>
            <a:off x="3250440" y="1286280"/>
            <a:ext cx="1599120" cy="3278520"/>
          </a:xfrm>
          <a:prstGeom prst="rect">
            <a:avLst/>
          </a:prstGeom>
          <a:ln>
            <a:noFill/>
          </a:ln>
        </p:spPr>
      </p:pic>
      <p:pic>
        <p:nvPicPr>
          <p:cNvPr id="368" name="그림 12" descr=""/>
          <p:cNvPicPr/>
          <p:nvPr/>
        </p:nvPicPr>
        <p:blipFill>
          <a:blip r:embed="rId2"/>
          <a:srcRect l="0" t="352" r="0" b="-2937"/>
          <a:stretch/>
        </p:blipFill>
        <p:spPr>
          <a:xfrm>
            <a:off x="154800" y="1286280"/>
            <a:ext cx="3095280" cy="3771360"/>
          </a:xfrm>
          <a:prstGeom prst="rect">
            <a:avLst/>
          </a:prstGeom>
          <a:ln>
            <a:noFill/>
          </a:ln>
        </p:spPr>
      </p:pic>
      <p:sp>
        <p:nvSpPr>
          <p:cNvPr id="369" name="CustomShape 6"/>
          <p:cNvSpPr/>
          <p:nvPr/>
        </p:nvSpPr>
        <p:spPr>
          <a:xfrm>
            <a:off x="136800" y="3761640"/>
            <a:ext cx="3113280" cy="119196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7"/>
          <p:cNvSpPr/>
          <p:nvPr/>
        </p:nvSpPr>
        <p:spPr>
          <a:xfrm>
            <a:off x="154800" y="4865400"/>
            <a:ext cx="276156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b300"/>
                </a:solidFill>
                <a:latin typeface="Arial"/>
              </a:rPr>
              <a:t>Critical problem: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b300"/>
                </a:solidFill>
                <a:latin typeface="Arial"/>
              </a:rPr>
              <a:t>Manual gradient computation!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71" name="CustomShape 8"/>
          <p:cNvSpPr/>
          <p:nvPr/>
        </p:nvSpPr>
        <p:spPr>
          <a:xfrm>
            <a:off x="966960" y="3979800"/>
            <a:ext cx="2260800" cy="936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9"/>
          <p:cNvSpPr/>
          <p:nvPr/>
        </p:nvSpPr>
        <p:spPr>
          <a:xfrm>
            <a:off x="154800" y="900720"/>
            <a:ext cx="1740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&lt;Numpy Code&gt;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- Numpy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280E790F-FC3A-4DB1-B334-D8CA359C8D4C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75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76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22E4E98-B009-446D-BE00-8452B21D998C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77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78" name="Google Shape;174;p29" descr=""/>
          <p:cNvPicPr/>
          <p:nvPr/>
        </p:nvPicPr>
        <p:blipFill>
          <a:blip r:embed="rId1"/>
          <a:stretch/>
        </p:blipFill>
        <p:spPr>
          <a:xfrm>
            <a:off x="3250440" y="1286280"/>
            <a:ext cx="1599120" cy="3278520"/>
          </a:xfrm>
          <a:prstGeom prst="rect">
            <a:avLst/>
          </a:prstGeom>
          <a:ln>
            <a:noFill/>
          </a:ln>
        </p:spPr>
      </p:pic>
      <p:pic>
        <p:nvPicPr>
          <p:cNvPr id="379" name="그림 12" descr=""/>
          <p:cNvPicPr/>
          <p:nvPr/>
        </p:nvPicPr>
        <p:blipFill>
          <a:blip r:embed="rId2"/>
          <a:srcRect l="0" t="352" r="0" b="-2937"/>
          <a:stretch/>
        </p:blipFill>
        <p:spPr>
          <a:xfrm>
            <a:off x="154800" y="1286280"/>
            <a:ext cx="3095280" cy="3771360"/>
          </a:xfrm>
          <a:prstGeom prst="rect">
            <a:avLst/>
          </a:prstGeom>
          <a:ln>
            <a:noFill/>
          </a:ln>
        </p:spPr>
      </p:pic>
      <p:sp>
        <p:nvSpPr>
          <p:cNvPr id="380" name="CustomShape 6"/>
          <p:cNvSpPr/>
          <p:nvPr/>
        </p:nvSpPr>
        <p:spPr>
          <a:xfrm>
            <a:off x="136800" y="3761640"/>
            <a:ext cx="3113280" cy="119196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7"/>
          <p:cNvSpPr/>
          <p:nvPr/>
        </p:nvSpPr>
        <p:spPr>
          <a:xfrm>
            <a:off x="154800" y="4865400"/>
            <a:ext cx="276156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b300"/>
                </a:solidFill>
                <a:latin typeface="Arial"/>
              </a:rPr>
              <a:t>Critical problem: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b300"/>
                </a:solidFill>
                <a:latin typeface="Arial"/>
              </a:rPr>
              <a:t>Manual gradient computation!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82" name="CustomShape 8"/>
          <p:cNvSpPr/>
          <p:nvPr/>
        </p:nvSpPr>
        <p:spPr>
          <a:xfrm>
            <a:off x="154800" y="900720"/>
            <a:ext cx="1740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&lt;Numpy Code&gt;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- Numpy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E92136B6-0A2F-4D27-B7A5-9B8F958311F1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85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86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B2827AD-215E-4529-903A-F613FE765B34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87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388" name="Google Shape;174;p29" descr=""/>
          <p:cNvPicPr/>
          <p:nvPr/>
        </p:nvPicPr>
        <p:blipFill>
          <a:blip r:embed="rId1"/>
          <a:stretch/>
        </p:blipFill>
        <p:spPr>
          <a:xfrm>
            <a:off x="3250440" y="1286280"/>
            <a:ext cx="1599120" cy="3278520"/>
          </a:xfrm>
          <a:prstGeom prst="rect">
            <a:avLst/>
          </a:prstGeom>
          <a:ln>
            <a:noFill/>
          </a:ln>
        </p:spPr>
      </p:pic>
      <p:pic>
        <p:nvPicPr>
          <p:cNvPr id="389" name="그림 12" descr=""/>
          <p:cNvPicPr/>
          <p:nvPr/>
        </p:nvPicPr>
        <p:blipFill>
          <a:blip r:embed="rId2"/>
          <a:srcRect l="0" t="352" r="0" b="-2937"/>
          <a:stretch/>
        </p:blipFill>
        <p:spPr>
          <a:xfrm>
            <a:off x="154800" y="1286280"/>
            <a:ext cx="3095280" cy="3771360"/>
          </a:xfrm>
          <a:prstGeom prst="rect">
            <a:avLst/>
          </a:prstGeom>
          <a:ln>
            <a:noFill/>
          </a:ln>
        </p:spPr>
      </p:pic>
      <p:sp>
        <p:nvSpPr>
          <p:cNvPr id="390" name="CustomShape 6"/>
          <p:cNvSpPr/>
          <p:nvPr/>
        </p:nvSpPr>
        <p:spPr>
          <a:xfrm>
            <a:off x="136800" y="3947040"/>
            <a:ext cx="3113280" cy="22392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7"/>
          <p:cNvSpPr/>
          <p:nvPr/>
        </p:nvSpPr>
        <p:spPr>
          <a:xfrm>
            <a:off x="154800" y="4865400"/>
            <a:ext cx="276156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b300"/>
                </a:solidFill>
                <a:latin typeface="Arial"/>
              </a:rPr>
              <a:t>Critical problem: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b300"/>
                </a:solidFill>
                <a:latin typeface="Arial"/>
              </a:rPr>
              <a:t>Manual gradient computation!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2" name="CustomShape 8"/>
          <p:cNvSpPr/>
          <p:nvPr/>
        </p:nvSpPr>
        <p:spPr>
          <a:xfrm>
            <a:off x="154800" y="3372480"/>
            <a:ext cx="1256760" cy="24984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9"/>
          <p:cNvSpPr/>
          <p:nvPr/>
        </p:nvSpPr>
        <p:spPr>
          <a:xfrm>
            <a:off x="3824640" y="2981160"/>
            <a:ext cx="862920" cy="152136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10"/>
          <p:cNvSpPr/>
          <p:nvPr/>
        </p:nvSpPr>
        <p:spPr>
          <a:xfrm>
            <a:off x="154800" y="900720"/>
            <a:ext cx="1740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&lt;Numpy Code&gt;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- Numpy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6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660DB87F-B7BD-49BA-B823-F3103FE9234C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97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98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360246C-76CF-4BF7-91CF-88B38400197E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99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00" name="Google Shape;174;p29" descr=""/>
          <p:cNvPicPr/>
          <p:nvPr/>
        </p:nvPicPr>
        <p:blipFill>
          <a:blip r:embed="rId1"/>
          <a:stretch/>
        </p:blipFill>
        <p:spPr>
          <a:xfrm>
            <a:off x="3250440" y="1286280"/>
            <a:ext cx="1599120" cy="3278520"/>
          </a:xfrm>
          <a:prstGeom prst="rect">
            <a:avLst/>
          </a:prstGeom>
          <a:ln>
            <a:noFill/>
          </a:ln>
        </p:spPr>
      </p:pic>
      <p:pic>
        <p:nvPicPr>
          <p:cNvPr id="401" name="그림 12" descr=""/>
          <p:cNvPicPr/>
          <p:nvPr/>
        </p:nvPicPr>
        <p:blipFill>
          <a:blip r:embed="rId2"/>
          <a:srcRect l="0" t="352" r="0" b="-2937"/>
          <a:stretch/>
        </p:blipFill>
        <p:spPr>
          <a:xfrm>
            <a:off x="154800" y="1286280"/>
            <a:ext cx="3095280" cy="3771360"/>
          </a:xfrm>
          <a:prstGeom prst="rect">
            <a:avLst/>
          </a:prstGeom>
          <a:ln>
            <a:noFill/>
          </a:ln>
        </p:spPr>
      </p:pic>
      <p:sp>
        <p:nvSpPr>
          <p:cNvPr id="402" name="CustomShape 6"/>
          <p:cNvSpPr/>
          <p:nvPr/>
        </p:nvSpPr>
        <p:spPr>
          <a:xfrm>
            <a:off x="136800" y="4156560"/>
            <a:ext cx="3113280" cy="39708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7"/>
          <p:cNvSpPr/>
          <p:nvPr/>
        </p:nvSpPr>
        <p:spPr>
          <a:xfrm>
            <a:off x="154800" y="4865400"/>
            <a:ext cx="2761560" cy="63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b300"/>
                </a:solidFill>
                <a:latin typeface="Arial"/>
              </a:rPr>
              <a:t>Critical problem: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b300"/>
                </a:solidFill>
                <a:latin typeface="Arial"/>
              </a:rPr>
              <a:t>Manual gradient computation!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04" name="CustomShape 8"/>
          <p:cNvSpPr/>
          <p:nvPr/>
        </p:nvSpPr>
        <p:spPr>
          <a:xfrm>
            <a:off x="154800" y="3171600"/>
            <a:ext cx="932760" cy="24408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9"/>
          <p:cNvSpPr/>
          <p:nvPr/>
        </p:nvSpPr>
        <p:spPr>
          <a:xfrm flipH="1">
            <a:off x="3437640" y="1354320"/>
            <a:ext cx="1400400" cy="1585440"/>
          </a:xfrm>
          <a:prstGeom prst="corner">
            <a:avLst>
              <a:gd name="adj1" fmla="val 50000"/>
              <a:gd name="adj2" fmla="val 35953"/>
            </a:avLst>
          </a:prstGeom>
          <a:noFill/>
          <a:ln w="28440">
            <a:solidFill>
              <a:srgbClr val="ff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10"/>
          <p:cNvSpPr/>
          <p:nvPr/>
        </p:nvSpPr>
        <p:spPr>
          <a:xfrm>
            <a:off x="154800" y="900720"/>
            <a:ext cx="1740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&lt;Numpy Code&gt;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- Numpy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8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7474F7AF-EF90-4210-A67B-BF7BEFB491B9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09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410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A6B2738-0851-4634-8846-05337DC4DC6D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11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12" name="Google Shape;174;p29" descr=""/>
          <p:cNvPicPr/>
          <p:nvPr/>
        </p:nvPicPr>
        <p:blipFill>
          <a:blip r:embed="rId1"/>
          <a:stretch/>
        </p:blipFill>
        <p:spPr>
          <a:xfrm>
            <a:off x="3250440" y="1286280"/>
            <a:ext cx="1599120" cy="3278520"/>
          </a:xfrm>
          <a:prstGeom prst="rect">
            <a:avLst/>
          </a:prstGeom>
          <a:ln>
            <a:noFill/>
          </a:ln>
        </p:spPr>
      </p:pic>
      <p:pic>
        <p:nvPicPr>
          <p:cNvPr id="413" name="그림 12" descr=""/>
          <p:cNvPicPr/>
          <p:nvPr/>
        </p:nvPicPr>
        <p:blipFill>
          <a:blip r:embed="rId2"/>
          <a:srcRect l="0" t="352" r="0" b="-2937"/>
          <a:stretch/>
        </p:blipFill>
        <p:spPr>
          <a:xfrm>
            <a:off x="154800" y="1286280"/>
            <a:ext cx="3095280" cy="3771360"/>
          </a:xfrm>
          <a:prstGeom prst="rect">
            <a:avLst/>
          </a:prstGeom>
          <a:ln>
            <a:noFill/>
          </a:ln>
        </p:spPr>
      </p:pic>
      <p:sp>
        <p:nvSpPr>
          <p:cNvPr id="414" name="CustomShape 6"/>
          <p:cNvSpPr/>
          <p:nvPr/>
        </p:nvSpPr>
        <p:spPr>
          <a:xfrm>
            <a:off x="136800" y="4565160"/>
            <a:ext cx="3113280" cy="38844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7"/>
          <p:cNvSpPr/>
          <p:nvPr/>
        </p:nvSpPr>
        <p:spPr>
          <a:xfrm>
            <a:off x="136800" y="4866840"/>
            <a:ext cx="361800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b300"/>
                </a:solidFill>
                <a:latin typeface="Arial"/>
              </a:rPr>
              <a:t>Critical problem: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b300"/>
                </a:solidFill>
                <a:latin typeface="Arial"/>
              </a:rPr>
              <a:t>Manual gradient computation!</a:t>
            </a:r>
            <a:br/>
            <a:r>
              <a:rPr b="1" lang="en-US" sz="1500" spc="-1" strike="noStrike">
                <a:solidFill>
                  <a:srgbClr val="ffb300"/>
                </a:solidFill>
                <a:latin typeface="Arial"/>
              </a:rPr>
              <a:t>+ No access to GPUs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16" name="CustomShape 8"/>
          <p:cNvSpPr/>
          <p:nvPr/>
        </p:nvSpPr>
        <p:spPr>
          <a:xfrm>
            <a:off x="3273840" y="1296360"/>
            <a:ext cx="1020240" cy="140040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9"/>
          <p:cNvSpPr/>
          <p:nvPr/>
        </p:nvSpPr>
        <p:spPr>
          <a:xfrm>
            <a:off x="154800" y="2953080"/>
            <a:ext cx="932760" cy="26460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10"/>
          <p:cNvSpPr/>
          <p:nvPr/>
        </p:nvSpPr>
        <p:spPr>
          <a:xfrm>
            <a:off x="154800" y="900720"/>
            <a:ext cx="1740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&lt;Numpy Code&gt;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- Tensorflow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0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EF2BC7C3-424B-46A7-8318-E35E59DB088B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21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422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0A1B97F-B42E-4B23-81D8-ED39495064D4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23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24" name="Google Shape;174;p29" descr=""/>
          <p:cNvPicPr/>
          <p:nvPr/>
        </p:nvPicPr>
        <p:blipFill>
          <a:blip r:embed="rId1"/>
          <a:stretch/>
        </p:blipFill>
        <p:spPr>
          <a:xfrm>
            <a:off x="3250440" y="1286280"/>
            <a:ext cx="1599120" cy="3278520"/>
          </a:xfrm>
          <a:prstGeom prst="rect">
            <a:avLst/>
          </a:prstGeom>
          <a:ln>
            <a:noFill/>
          </a:ln>
        </p:spPr>
      </p:pic>
      <p:pic>
        <p:nvPicPr>
          <p:cNvPr id="425" name="그림 12" descr=""/>
          <p:cNvPicPr/>
          <p:nvPr/>
        </p:nvPicPr>
        <p:blipFill>
          <a:blip r:embed="rId2"/>
          <a:srcRect l="0" t="352" r="0" b="-2937"/>
          <a:stretch/>
        </p:blipFill>
        <p:spPr>
          <a:xfrm>
            <a:off x="154800" y="1286280"/>
            <a:ext cx="3095280" cy="3771360"/>
          </a:xfrm>
          <a:prstGeom prst="rect">
            <a:avLst/>
          </a:prstGeom>
          <a:ln>
            <a:noFill/>
          </a:ln>
        </p:spPr>
      </p:pic>
      <p:pic>
        <p:nvPicPr>
          <p:cNvPr id="426" name="그림 13" descr=""/>
          <p:cNvPicPr/>
          <p:nvPr/>
        </p:nvPicPr>
        <p:blipFill>
          <a:blip r:embed="rId3"/>
          <a:stretch/>
        </p:blipFill>
        <p:spPr>
          <a:xfrm>
            <a:off x="5110920" y="1286280"/>
            <a:ext cx="3891600" cy="4548960"/>
          </a:xfrm>
          <a:prstGeom prst="rect">
            <a:avLst/>
          </a:prstGeom>
          <a:ln>
            <a:noFill/>
          </a:ln>
        </p:spPr>
      </p:pic>
      <p:sp>
        <p:nvSpPr>
          <p:cNvPr id="427" name="CustomShape 6"/>
          <p:cNvSpPr/>
          <p:nvPr/>
        </p:nvSpPr>
        <p:spPr>
          <a:xfrm>
            <a:off x="154800" y="900720"/>
            <a:ext cx="1740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&lt;Numpy Code&gt;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8" name="CustomShape 7"/>
          <p:cNvSpPr/>
          <p:nvPr/>
        </p:nvSpPr>
        <p:spPr>
          <a:xfrm>
            <a:off x="5181120" y="900720"/>
            <a:ext cx="205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&lt;Tensorflow Code&gt;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- Tensorflow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7E13E2C3-8FE1-4D14-9729-F68FBD8940D0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31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432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2581AC9-A385-4D9F-B129-E826A6B55F29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33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34" name="Google Shape;174;p29" descr=""/>
          <p:cNvPicPr/>
          <p:nvPr/>
        </p:nvPicPr>
        <p:blipFill>
          <a:blip r:embed="rId1"/>
          <a:stretch/>
        </p:blipFill>
        <p:spPr>
          <a:xfrm>
            <a:off x="3250440" y="1286280"/>
            <a:ext cx="1599120" cy="3278520"/>
          </a:xfrm>
          <a:prstGeom prst="rect">
            <a:avLst/>
          </a:prstGeom>
          <a:ln>
            <a:noFill/>
          </a:ln>
        </p:spPr>
      </p:pic>
      <p:pic>
        <p:nvPicPr>
          <p:cNvPr id="435" name="그림 12" descr=""/>
          <p:cNvPicPr/>
          <p:nvPr/>
        </p:nvPicPr>
        <p:blipFill>
          <a:blip r:embed="rId2"/>
          <a:srcRect l="0" t="352" r="0" b="-2937"/>
          <a:stretch/>
        </p:blipFill>
        <p:spPr>
          <a:xfrm>
            <a:off x="154800" y="1286280"/>
            <a:ext cx="3095280" cy="3771360"/>
          </a:xfrm>
          <a:prstGeom prst="rect">
            <a:avLst/>
          </a:prstGeom>
          <a:ln>
            <a:noFill/>
          </a:ln>
        </p:spPr>
      </p:pic>
      <p:pic>
        <p:nvPicPr>
          <p:cNvPr id="436" name="그림 13" descr=""/>
          <p:cNvPicPr/>
          <p:nvPr/>
        </p:nvPicPr>
        <p:blipFill>
          <a:blip r:embed="rId3"/>
          <a:stretch/>
        </p:blipFill>
        <p:spPr>
          <a:xfrm>
            <a:off x="5110920" y="1286280"/>
            <a:ext cx="3891600" cy="4548960"/>
          </a:xfrm>
          <a:prstGeom prst="rect">
            <a:avLst/>
          </a:prstGeom>
          <a:ln>
            <a:noFill/>
          </a:ln>
        </p:spPr>
      </p:pic>
      <p:sp>
        <p:nvSpPr>
          <p:cNvPr id="437" name="CustomShape 6"/>
          <p:cNvSpPr/>
          <p:nvPr/>
        </p:nvSpPr>
        <p:spPr>
          <a:xfrm>
            <a:off x="154800" y="900720"/>
            <a:ext cx="1740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&lt;Numpy Code&gt;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8" name="CustomShape 7"/>
          <p:cNvSpPr/>
          <p:nvPr/>
        </p:nvSpPr>
        <p:spPr>
          <a:xfrm>
            <a:off x="5181120" y="900720"/>
            <a:ext cx="205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&lt;Tensorflow Code&gt;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9" name="CustomShape 8"/>
          <p:cNvSpPr/>
          <p:nvPr/>
        </p:nvSpPr>
        <p:spPr>
          <a:xfrm>
            <a:off x="5107680" y="3552840"/>
            <a:ext cx="3894840" cy="441720"/>
          </a:xfrm>
          <a:prstGeom prst="rect">
            <a:avLst/>
          </a:prstGeom>
          <a:solidFill>
            <a:schemeClr val="bg1"/>
          </a:solidFill>
          <a:ln>
            <a:solidFill>
              <a:srgbClr val="c80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9"/>
          <p:cNvSpPr/>
          <p:nvPr/>
        </p:nvSpPr>
        <p:spPr>
          <a:xfrm>
            <a:off x="5107680" y="5301720"/>
            <a:ext cx="3894840" cy="349200"/>
          </a:xfrm>
          <a:prstGeom prst="rect">
            <a:avLst/>
          </a:prstGeom>
          <a:solidFill>
            <a:schemeClr val="bg1"/>
          </a:solidFill>
          <a:ln>
            <a:solidFill>
              <a:srgbClr val="c80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- Tensorflow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463C32EC-896E-4EEE-9952-5C02A068F856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43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444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624555B-DF71-4E01-92E2-4804AD49C4C2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45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46" name="Google Shape;174;p29" descr=""/>
          <p:cNvPicPr/>
          <p:nvPr/>
        </p:nvPicPr>
        <p:blipFill>
          <a:blip r:embed="rId1"/>
          <a:stretch/>
        </p:blipFill>
        <p:spPr>
          <a:xfrm>
            <a:off x="3250440" y="1286280"/>
            <a:ext cx="1599120" cy="3278520"/>
          </a:xfrm>
          <a:prstGeom prst="rect">
            <a:avLst/>
          </a:prstGeom>
          <a:ln>
            <a:noFill/>
          </a:ln>
        </p:spPr>
      </p:pic>
      <p:pic>
        <p:nvPicPr>
          <p:cNvPr id="447" name="그림 12" descr=""/>
          <p:cNvPicPr/>
          <p:nvPr/>
        </p:nvPicPr>
        <p:blipFill>
          <a:blip r:embed="rId2"/>
          <a:srcRect l="0" t="352" r="0" b="-2937"/>
          <a:stretch/>
        </p:blipFill>
        <p:spPr>
          <a:xfrm>
            <a:off x="154800" y="1286280"/>
            <a:ext cx="3095280" cy="3771360"/>
          </a:xfrm>
          <a:prstGeom prst="rect">
            <a:avLst/>
          </a:prstGeom>
          <a:ln>
            <a:noFill/>
          </a:ln>
        </p:spPr>
      </p:pic>
      <p:sp>
        <p:nvSpPr>
          <p:cNvPr id="448" name="CustomShape 6"/>
          <p:cNvSpPr/>
          <p:nvPr/>
        </p:nvSpPr>
        <p:spPr>
          <a:xfrm>
            <a:off x="154800" y="2211120"/>
            <a:ext cx="2468160" cy="140868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9" name="그림 13" descr=""/>
          <p:cNvPicPr/>
          <p:nvPr/>
        </p:nvPicPr>
        <p:blipFill>
          <a:blip r:embed="rId3"/>
          <a:stretch/>
        </p:blipFill>
        <p:spPr>
          <a:xfrm>
            <a:off x="5110920" y="1286280"/>
            <a:ext cx="3891600" cy="4548960"/>
          </a:xfrm>
          <a:prstGeom prst="rect">
            <a:avLst/>
          </a:prstGeom>
          <a:ln>
            <a:noFill/>
          </a:ln>
        </p:spPr>
      </p:pic>
      <p:sp>
        <p:nvSpPr>
          <p:cNvPr id="450" name="CustomShape 7"/>
          <p:cNvSpPr/>
          <p:nvPr/>
        </p:nvSpPr>
        <p:spPr>
          <a:xfrm>
            <a:off x="5110920" y="2142720"/>
            <a:ext cx="2608560" cy="128196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8"/>
          <p:cNvSpPr/>
          <p:nvPr/>
        </p:nvSpPr>
        <p:spPr>
          <a:xfrm>
            <a:off x="154800" y="900720"/>
            <a:ext cx="17409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&lt;Numpy Code&gt;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2" name="CustomShape 9"/>
          <p:cNvSpPr/>
          <p:nvPr/>
        </p:nvSpPr>
        <p:spPr>
          <a:xfrm>
            <a:off x="5181120" y="900720"/>
            <a:ext cx="205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&lt;Tensorflow Code&gt;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- Pytorch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4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606D619E-DBAF-4259-A2E9-CB28438F229C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55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456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BA733EB-E654-413D-AA5B-04CB07DC35AC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57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58" name="Google Shape;174;p29" descr=""/>
          <p:cNvPicPr/>
          <p:nvPr/>
        </p:nvPicPr>
        <p:blipFill>
          <a:blip r:embed="rId1"/>
          <a:stretch/>
        </p:blipFill>
        <p:spPr>
          <a:xfrm>
            <a:off x="3250440" y="1286280"/>
            <a:ext cx="1599120" cy="3278520"/>
          </a:xfrm>
          <a:prstGeom prst="rect">
            <a:avLst/>
          </a:prstGeom>
          <a:ln>
            <a:noFill/>
          </a:ln>
        </p:spPr>
      </p:pic>
      <p:pic>
        <p:nvPicPr>
          <p:cNvPr id="459" name="그림 13" descr=""/>
          <p:cNvPicPr/>
          <p:nvPr/>
        </p:nvPicPr>
        <p:blipFill>
          <a:blip r:embed="rId2"/>
          <a:stretch/>
        </p:blipFill>
        <p:spPr>
          <a:xfrm>
            <a:off x="5110920" y="1286280"/>
            <a:ext cx="3891600" cy="4548960"/>
          </a:xfrm>
          <a:prstGeom prst="rect">
            <a:avLst/>
          </a:prstGeom>
          <a:ln>
            <a:noFill/>
          </a:ln>
        </p:spPr>
      </p:pic>
      <p:sp>
        <p:nvSpPr>
          <p:cNvPr id="460" name="CustomShape 6"/>
          <p:cNvSpPr/>
          <p:nvPr/>
        </p:nvSpPr>
        <p:spPr>
          <a:xfrm>
            <a:off x="5110920" y="3507840"/>
            <a:ext cx="3006000" cy="46440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7"/>
          <p:cNvSpPr/>
          <p:nvPr/>
        </p:nvSpPr>
        <p:spPr>
          <a:xfrm>
            <a:off x="5000760" y="3253320"/>
            <a:ext cx="361800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b300"/>
                </a:solidFill>
                <a:latin typeface="Arial"/>
              </a:rPr>
              <a:t>Gradient computation becomes easy!!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62" name="CustomShape 8"/>
          <p:cNvSpPr/>
          <p:nvPr/>
        </p:nvSpPr>
        <p:spPr>
          <a:xfrm>
            <a:off x="5181120" y="900720"/>
            <a:ext cx="205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&lt;Tensorflow Code&gt;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3" name="CustomShape 9"/>
          <p:cNvSpPr/>
          <p:nvPr/>
        </p:nvSpPr>
        <p:spPr>
          <a:xfrm>
            <a:off x="203040" y="900720"/>
            <a:ext cx="205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&lt;Pytorch Code&gt;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4" name="그림 2" descr=""/>
          <p:cNvPicPr/>
          <p:nvPr/>
        </p:nvPicPr>
        <p:blipFill>
          <a:blip r:embed="rId3"/>
          <a:srcRect l="0" t="1055" r="0" b="0"/>
          <a:stretch/>
        </p:blipFill>
        <p:spPr>
          <a:xfrm>
            <a:off x="90360" y="1929600"/>
            <a:ext cx="3412800" cy="2214720"/>
          </a:xfrm>
          <a:prstGeom prst="rect">
            <a:avLst/>
          </a:prstGeom>
          <a:ln>
            <a:noFill/>
          </a:ln>
        </p:spPr>
      </p:pic>
      <p:sp>
        <p:nvSpPr>
          <p:cNvPr id="465" name="CustomShape 10"/>
          <p:cNvSpPr/>
          <p:nvPr/>
        </p:nvSpPr>
        <p:spPr>
          <a:xfrm>
            <a:off x="20520" y="3866760"/>
            <a:ext cx="1155600" cy="27756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– </a:t>
            </a:r>
            <a:r>
              <a:rPr b="1" lang="ko-KR" sz="3600" spc="-1" strike="noStrike">
                <a:solidFill>
                  <a:srgbClr val="f2f2f2"/>
                </a:solidFill>
                <a:latin typeface="Arial"/>
              </a:rPr>
              <a:t>Pytorch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E9763416-5225-4AF5-8DD4-FB1333713F6B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68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469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C456339-551F-45D4-A48C-ED76343A899B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70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71" name="Google Shape;174;p29" descr=""/>
          <p:cNvPicPr/>
          <p:nvPr/>
        </p:nvPicPr>
        <p:blipFill>
          <a:blip r:embed="rId1"/>
          <a:stretch/>
        </p:blipFill>
        <p:spPr>
          <a:xfrm>
            <a:off x="3250440" y="1286280"/>
            <a:ext cx="1599120" cy="3278520"/>
          </a:xfrm>
          <a:prstGeom prst="rect">
            <a:avLst/>
          </a:prstGeom>
          <a:ln>
            <a:noFill/>
          </a:ln>
        </p:spPr>
      </p:pic>
      <p:pic>
        <p:nvPicPr>
          <p:cNvPr id="472" name="그림 13" descr=""/>
          <p:cNvPicPr/>
          <p:nvPr/>
        </p:nvPicPr>
        <p:blipFill>
          <a:blip r:embed="rId2"/>
          <a:stretch/>
        </p:blipFill>
        <p:spPr>
          <a:xfrm>
            <a:off x="5110920" y="1286280"/>
            <a:ext cx="3891600" cy="4548960"/>
          </a:xfrm>
          <a:prstGeom prst="rect">
            <a:avLst/>
          </a:prstGeom>
          <a:ln>
            <a:noFill/>
          </a:ln>
        </p:spPr>
      </p:pic>
      <p:sp>
        <p:nvSpPr>
          <p:cNvPr id="473" name="CustomShape 6"/>
          <p:cNvSpPr/>
          <p:nvPr/>
        </p:nvSpPr>
        <p:spPr>
          <a:xfrm>
            <a:off x="5181120" y="900720"/>
            <a:ext cx="205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&lt;Tensorflow Code&gt;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4" name="CustomShape 7"/>
          <p:cNvSpPr/>
          <p:nvPr/>
        </p:nvSpPr>
        <p:spPr>
          <a:xfrm>
            <a:off x="203040" y="900720"/>
            <a:ext cx="20512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&lt;Pytorch Code&gt;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5" name="CustomShape 8"/>
          <p:cNvSpPr/>
          <p:nvPr/>
        </p:nvSpPr>
        <p:spPr>
          <a:xfrm>
            <a:off x="5110920" y="4021200"/>
            <a:ext cx="3891600" cy="1845360"/>
          </a:xfrm>
          <a:prstGeom prst="rect">
            <a:avLst/>
          </a:prstGeom>
          <a:noFill/>
          <a:ln w="28440">
            <a:solidFill>
              <a:srgbClr val="ffb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9"/>
          <p:cNvSpPr/>
          <p:nvPr/>
        </p:nvSpPr>
        <p:spPr>
          <a:xfrm>
            <a:off x="51480" y="4144680"/>
            <a:ext cx="3498120" cy="69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b300"/>
                </a:solidFill>
                <a:latin typeface="Arial"/>
              </a:rPr>
              <a:t>Even easier!! 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77" name="그림 21" descr=""/>
          <p:cNvPicPr/>
          <p:nvPr/>
        </p:nvPicPr>
        <p:blipFill>
          <a:blip r:embed="rId3"/>
          <a:srcRect l="0" t="1055" r="0" b="0"/>
          <a:stretch/>
        </p:blipFill>
        <p:spPr>
          <a:xfrm>
            <a:off x="90360" y="1929600"/>
            <a:ext cx="3412800" cy="221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623880" y="1709640"/>
            <a:ext cx="788652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ko-KR" sz="4500" spc="-1" strike="noStrike">
                <a:solidFill>
                  <a:srgbClr val="f2f2f2"/>
                </a:solidFill>
                <a:latin typeface="Arial"/>
              </a:rPr>
              <a:t>OT</a:t>
            </a:r>
            <a:endParaRPr b="0" lang="ko-KR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623880" y="4589640"/>
            <a:ext cx="788652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90000"/>
              </a:lnSpc>
              <a:spcBef>
                <a:spcPts val="751"/>
              </a:spcBef>
              <a:buClr>
                <a:srgbClr val="f2f2f2"/>
              </a:buClr>
              <a:buFont typeface="Arial"/>
              <a:buAutoNum type="arabicPeriod"/>
            </a:pPr>
            <a:r>
              <a:rPr b="0" lang="ko-KR" sz="1800" spc="-1" strike="noStrike">
                <a:solidFill>
                  <a:srgbClr val="f2f2f2"/>
                </a:solidFill>
                <a:latin typeface="Arial"/>
              </a:rPr>
              <a:t>TA members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751"/>
              </a:spcBef>
              <a:buClr>
                <a:srgbClr val="f2f2f2"/>
              </a:buClr>
              <a:buFont typeface="Arial"/>
              <a:buAutoNum type="arabicPeriod"/>
            </a:pPr>
            <a:r>
              <a:rPr b="0" lang="ko-KR" sz="1800" spc="-1" strike="noStrike">
                <a:solidFill>
                  <a:srgbClr val="f2f2f2"/>
                </a:solidFill>
                <a:latin typeface="Arial"/>
              </a:rPr>
              <a:t>How to operate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Shape 3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2F5F6BE-970A-4A21-9D90-5AB7E10FD23E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24" name="TextShape 4"/>
          <p:cNvSpPr txBox="1"/>
          <p:nvPr/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5EF318E1-A0B1-4F7F-AFB0-42491B8AC28F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25" name="TextShape 5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– Pytorch vs TF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9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587AADA0-19EF-48D9-8D73-BBF7F6C6DF1D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80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481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9B2F6EA-09C8-451D-B64E-C44720CFB95A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82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83" name="Google Shape;363;p43" descr=""/>
          <p:cNvPicPr/>
          <p:nvPr/>
        </p:nvPicPr>
        <p:blipFill>
          <a:blip r:embed="rId1"/>
          <a:stretch/>
        </p:blipFill>
        <p:spPr>
          <a:xfrm>
            <a:off x="185760" y="1764000"/>
            <a:ext cx="8580240" cy="3467160"/>
          </a:xfrm>
          <a:prstGeom prst="rect">
            <a:avLst/>
          </a:prstGeom>
          <a:ln>
            <a:noFill/>
          </a:ln>
        </p:spPr>
      </p:pic>
      <p:sp>
        <p:nvSpPr>
          <p:cNvPr id="484" name="CustomShape 6"/>
          <p:cNvSpPr/>
          <p:nvPr/>
        </p:nvSpPr>
        <p:spPr>
          <a:xfrm>
            <a:off x="-510480" y="927360"/>
            <a:ext cx="7078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Dynamic computational graph -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Conditional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– Pytorch vs TF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6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23103005-C120-4233-9D3C-DE597EB7E4C7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488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E69CE67-184D-42EB-A523-EAD912F89D65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89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90" name="Google Shape;385;p45" descr=""/>
          <p:cNvPicPr/>
          <p:nvPr/>
        </p:nvPicPr>
        <p:blipFill>
          <a:blip r:embed="rId1"/>
          <a:stretch/>
        </p:blipFill>
        <p:spPr>
          <a:xfrm>
            <a:off x="355320" y="1689480"/>
            <a:ext cx="8433000" cy="3525480"/>
          </a:xfrm>
          <a:prstGeom prst="rect">
            <a:avLst/>
          </a:prstGeom>
          <a:ln>
            <a:noFill/>
          </a:ln>
        </p:spPr>
      </p:pic>
      <p:sp>
        <p:nvSpPr>
          <p:cNvPr id="491" name="CustomShape 6"/>
          <p:cNvSpPr/>
          <p:nvPr/>
        </p:nvSpPr>
        <p:spPr>
          <a:xfrm>
            <a:off x="-354600" y="927360"/>
            <a:ext cx="5947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Dynamic computational graph -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Loop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– Pytorch vs TF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3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0C8A7240-8CEF-457F-ADB0-8EDEA0B6AE48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94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495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E7710D9-A7F9-4572-A5C9-0A5E5FE613F5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96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497" name="Google Shape;403;p47" descr=""/>
          <p:cNvPicPr/>
          <p:nvPr/>
        </p:nvPicPr>
        <p:blipFill>
          <a:blip r:embed="rId1"/>
          <a:stretch/>
        </p:blipFill>
        <p:spPr>
          <a:xfrm>
            <a:off x="2083680" y="2144160"/>
            <a:ext cx="4976280" cy="4035600"/>
          </a:xfrm>
          <a:prstGeom prst="rect">
            <a:avLst/>
          </a:prstGeom>
          <a:ln>
            <a:noFill/>
          </a:ln>
        </p:spPr>
      </p:pic>
      <p:sp>
        <p:nvSpPr>
          <p:cNvPr id="498" name="CustomShape 6"/>
          <p:cNvSpPr/>
          <p:nvPr/>
        </p:nvSpPr>
        <p:spPr>
          <a:xfrm>
            <a:off x="159840" y="927360"/>
            <a:ext cx="7929720" cy="150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TensorBoard (Pytorch also)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Pytorch 1.1.0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이전에는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tensorboardX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라는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library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를 사용하여 실행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Pytorch 1.1.0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부터는 </a:t>
            </a:r>
            <a:r>
              <a:rPr b="0" i="1" lang="en-US" sz="1200" spc="-1" strike="noStrike">
                <a:solidFill>
                  <a:srgbClr val="000000"/>
                </a:solidFill>
                <a:latin typeface="Consolas"/>
              </a:rPr>
              <a:t>from torch.utils.tensorboard import SummaryWriter </a:t>
            </a:r>
            <a:r>
              <a:rPr b="0" lang="en-US" sz="1500" spc="-1" strike="noStrike">
                <a:solidFill>
                  <a:srgbClr val="000000"/>
                </a:solidFill>
                <a:latin typeface="Consolas"/>
              </a:rPr>
              <a:t>로 사용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-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교육 예정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Computational graph – Pytorch vs TF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0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A2F8F392-319E-4D3D-A222-A45C0FB8BB0A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01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502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FF961F6-0D95-4739-9838-A3857ABEF1CD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03" name="CustomShape 5"/>
          <p:cNvSpPr/>
          <p:nvPr/>
        </p:nvSpPr>
        <p:spPr>
          <a:xfrm>
            <a:off x="488880" y="905760"/>
            <a:ext cx="1653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Summary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4" name="CustomShape 6"/>
          <p:cNvSpPr/>
          <p:nvPr/>
        </p:nvSpPr>
        <p:spPr>
          <a:xfrm>
            <a:off x="866160" y="1646640"/>
            <a:ext cx="11534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PyTorch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5" name="CustomShape 7"/>
          <p:cNvSpPr/>
          <p:nvPr/>
        </p:nvSpPr>
        <p:spPr>
          <a:xfrm>
            <a:off x="942480" y="2055240"/>
            <a:ext cx="330696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614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Pythonic (easy to use)</a:t>
            </a:r>
            <a:endParaRPr b="0" lang="en-US" sz="1600" spc="-1" strike="noStrike">
              <a:latin typeface="Arial"/>
            </a:endParaRPr>
          </a:p>
          <a:p>
            <a:pPr marL="457200" indent="-3614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Better to debug</a:t>
            </a:r>
            <a:endParaRPr b="0" lang="en-US" sz="1600" spc="-1" strike="noStrike">
              <a:latin typeface="Arial"/>
            </a:endParaRPr>
          </a:p>
          <a:p>
            <a:pPr marL="457200" indent="-3614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Dynamic graph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6" name="CustomShape 8"/>
          <p:cNvSpPr/>
          <p:nvPr/>
        </p:nvSpPr>
        <p:spPr>
          <a:xfrm>
            <a:off x="4965840" y="2055240"/>
            <a:ext cx="330696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3614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sngStrike">
                <a:solidFill>
                  <a:srgbClr val="000000"/>
                </a:solidFill>
                <a:latin typeface="Calibri"/>
              </a:rPr>
              <a:t>TensorBoard(visualization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1600" spc="-1" strike="noStrike">
              <a:latin typeface="Arial"/>
            </a:endParaRPr>
          </a:p>
          <a:p>
            <a:pPr marL="457200" indent="-3614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Bigger community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7" name="CustomShape 9"/>
          <p:cNvSpPr/>
          <p:nvPr/>
        </p:nvSpPr>
        <p:spPr>
          <a:xfrm>
            <a:off x="4858200" y="1655280"/>
            <a:ext cx="1584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TensorFlow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08" name="Picture 2" descr=""/>
          <p:cNvPicPr/>
          <p:nvPr/>
        </p:nvPicPr>
        <p:blipFill>
          <a:blip r:embed="rId1"/>
          <a:stretch/>
        </p:blipFill>
        <p:spPr>
          <a:xfrm>
            <a:off x="2808720" y="3274200"/>
            <a:ext cx="3526560" cy="2876760"/>
          </a:xfrm>
          <a:prstGeom prst="rect">
            <a:avLst/>
          </a:prstGeom>
          <a:ln>
            <a:noFill/>
          </a:ln>
        </p:spPr>
      </p:pic>
      <p:sp>
        <p:nvSpPr>
          <p:cNvPr id="509" name="CustomShape 10"/>
          <p:cNvSpPr/>
          <p:nvPr/>
        </p:nvSpPr>
        <p:spPr>
          <a:xfrm>
            <a:off x="2958480" y="5355720"/>
            <a:ext cx="1025280" cy="391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1"/>
          <p:cNvSpPr/>
          <p:nvPr/>
        </p:nvSpPr>
        <p:spPr>
          <a:xfrm>
            <a:off x="4965840" y="4846680"/>
            <a:ext cx="1025280" cy="391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623880" y="1709640"/>
            <a:ext cx="788652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ko-KR" sz="4500" spc="-1" strike="noStrike">
                <a:solidFill>
                  <a:srgbClr val="f2f2f2"/>
                </a:solidFill>
                <a:latin typeface="Arial"/>
              </a:rPr>
              <a:t>Pytorch Tutorial</a:t>
            </a:r>
            <a:endParaRPr b="0" lang="ko-KR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2" name="TextShape 2"/>
          <p:cNvSpPr txBox="1"/>
          <p:nvPr/>
        </p:nvSpPr>
        <p:spPr>
          <a:xfrm>
            <a:off x="623880" y="4589640"/>
            <a:ext cx="788652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751"/>
              </a:spcBef>
            </a:pPr>
            <a:r>
              <a:rPr b="0" lang="ko-KR" sz="1800" spc="-1" strike="noStrike">
                <a:solidFill>
                  <a:srgbClr val="f2f2f2"/>
                </a:solidFill>
                <a:latin typeface="Arial"/>
              </a:rPr>
              <a:t>with Numpy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3"/>
          <p:cNvSpPr txBox="1"/>
          <p:nvPr/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D098D757-8B43-4EAA-B5AE-A365C55209F0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14" name="TextShape 4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515" name="TextShape 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919761E-4B2F-46B4-8273-394CC959DC9B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extShape 1"/>
          <p:cNvSpPr txBox="1"/>
          <p:nvPr/>
        </p:nvSpPr>
        <p:spPr>
          <a:xfrm>
            <a:off x="623880" y="1709640"/>
            <a:ext cx="788652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ko-KR" sz="4500" spc="-1" strike="noStrike">
                <a:solidFill>
                  <a:srgbClr val="f2f2f2"/>
                </a:solidFill>
                <a:latin typeface="Arial"/>
              </a:rPr>
              <a:t>Briefly Numpy</a:t>
            </a:r>
            <a:endParaRPr b="0" lang="ko-KR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7" name="TextShape 2"/>
          <p:cNvSpPr txBox="1"/>
          <p:nvPr/>
        </p:nvSpPr>
        <p:spPr>
          <a:xfrm>
            <a:off x="623880" y="4589640"/>
            <a:ext cx="788652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751"/>
              </a:spcBef>
            </a:pPr>
            <a:r>
              <a:rPr b="0" lang="ko-KR" sz="1800" spc="-1" strike="noStrike">
                <a:solidFill>
                  <a:srgbClr val="f2f2f2"/>
                </a:solidFill>
                <a:latin typeface="Arial"/>
              </a:rPr>
              <a:t>Jupyter notebook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TextShape 3"/>
          <p:cNvSpPr txBox="1"/>
          <p:nvPr/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428E0A99-EC85-4AE4-AD1A-B24CBB8B3605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19" name="TextShape 4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520" name="TextShape 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35934D5-39CF-4128-8880-129A37510741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2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E6443805-7208-4634-B63D-61302DBC863C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23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524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F14B42F-18FB-4040-BCE6-1833843B7333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25" name="CustomShape 5"/>
          <p:cNvSpPr/>
          <p:nvPr/>
        </p:nvSpPr>
        <p:spPr>
          <a:xfrm>
            <a:off x="875880" y="1984680"/>
            <a:ext cx="7886520" cy="32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457200" indent="-361440">
              <a:lnSpc>
                <a:spcPct val="15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Tensor</a:t>
            </a:r>
            <a:endParaRPr b="0" lang="en-US" sz="2100" spc="-1" strike="noStrike">
              <a:latin typeface="Arial"/>
            </a:endParaRPr>
          </a:p>
          <a:p>
            <a:pPr marL="457200" indent="-3614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Autograd</a:t>
            </a:r>
            <a:endParaRPr b="0" lang="en-US" sz="2100" spc="-1" strike="noStrike">
              <a:latin typeface="Arial"/>
            </a:endParaRPr>
          </a:p>
          <a:p>
            <a:pPr marL="457200" indent="-3614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nn</a:t>
            </a:r>
            <a:endParaRPr b="0" lang="en-US" sz="2100" spc="-1" strike="noStrike">
              <a:latin typeface="Arial"/>
            </a:endParaRPr>
          </a:p>
          <a:p>
            <a:pPr marL="457200" indent="-3614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optim</a:t>
            </a:r>
            <a:endParaRPr b="0" lang="en-US" sz="2100" spc="-1" strike="noStrike">
              <a:latin typeface="Arial"/>
            </a:endParaRPr>
          </a:p>
          <a:p>
            <a:pPr marL="457200" indent="-3614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and more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526" name="CustomShape 6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PyTorch Components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8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5E9AEA82-FA6A-485D-A475-AFFEF37A7FC1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29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530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794CE66-01C0-4855-972B-AB182CC65497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531" name="Google Shape;443;p51" descr=""/>
          <p:cNvPicPr/>
          <p:nvPr/>
        </p:nvPicPr>
        <p:blipFill>
          <a:blip r:embed="rId1"/>
          <a:srcRect l="0" t="0" r="10690" b="0"/>
          <a:stretch/>
        </p:blipFill>
        <p:spPr>
          <a:xfrm>
            <a:off x="765360" y="2302920"/>
            <a:ext cx="7176240" cy="2378160"/>
          </a:xfrm>
          <a:prstGeom prst="rect">
            <a:avLst/>
          </a:prstGeom>
          <a:ln>
            <a:noFill/>
          </a:ln>
        </p:spPr>
      </p:pic>
      <p:sp>
        <p:nvSpPr>
          <p:cNvPr id="532" name="CustomShape 5"/>
          <p:cNvSpPr/>
          <p:nvPr/>
        </p:nvSpPr>
        <p:spPr>
          <a:xfrm>
            <a:off x="781200" y="4815360"/>
            <a:ext cx="7176240" cy="4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Tensor creation can be done with data, or do random initialization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3" name="CustomShape 6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Tensor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584026D7-7AEC-48B3-B828-2DBF18A87748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36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537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9677E77-B9E7-44D7-B187-501DF50DAC7F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38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39" name="CustomShape 6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Tensor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40" name="Google Shape;453;p52" descr=""/>
          <p:cNvPicPr/>
          <p:nvPr/>
        </p:nvPicPr>
        <p:blipFill>
          <a:blip r:embed="rId1"/>
          <a:stretch/>
        </p:blipFill>
        <p:spPr>
          <a:xfrm>
            <a:off x="628560" y="2520720"/>
            <a:ext cx="3352320" cy="1638000"/>
          </a:xfrm>
          <a:prstGeom prst="rect">
            <a:avLst/>
          </a:prstGeom>
          <a:ln>
            <a:noFill/>
          </a:ln>
        </p:spPr>
      </p:pic>
      <p:pic>
        <p:nvPicPr>
          <p:cNvPr id="541" name="Google Shape;454;p52" descr=""/>
          <p:cNvPicPr/>
          <p:nvPr/>
        </p:nvPicPr>
        <p:blipFill>
          <a:blip r:embed="rId2"/>
          <a:stretch/>
        </p:blipFill>
        <p:spPr>
          <a:xfrm>
            <a:off x="4425120" y="2498040"/>
            <a:ext cx="3695400" cy="1514160"/>
          </a:xfrm>
          <a:prstGeom prst="rect">
            <a:avLst/>
          </a:prstGeom>
          <a:ln>
            <a:noFill/>
          </a:ln>
        </p:spPr>
      </p:pic>
      <p:sp>
        <p:nvSpPr>
          <p:cNvPr id="542" name="CustomShape 7"/>
          <p:cNvSpPr/>
          <p:nvPr/>
        </p:nvSpPr>
        <p:spPr>
          <a:xfrm>
            <a:off x="628560" y="4525560"/>
            <a:ext cx="7491960" cy="86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You can also create Tensor from a numpy array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Also many useful methods like ones, zeros, eyes, range, linspace, full, ...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4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F60B26EC-DB69-4F01-BE0D-3D7C84CA7B7E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45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546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AD1B755-7F67-4AD4-9C62-0FC29163706F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47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48" name="CustomShape 6"/>
          <p:cNvSpPr/>
          <p:nvPr/>
        </p:nvSpPr>
        <p:spPr>
          <a:xfrm>
            <a:off x="628560" y="2166840"/>
            <a:ext cx="7491960" cy="86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Supports indexing, slicing, joining and mutating operations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Supports Math/BLAS operations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Some frequently used methods: unsqueeze, view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49" name="Google Shape;465;p53" descr=""/>
          <p:cNvPicPr/>
          <p:nvPr/>
        </p:nvPicPr>
        <p:blipFill>
          <a:blip r:embed="rId1"/>
          <a:srcRect l="0" t="0" r="38769" b="0"/>
          <a:stretch/>
        </p:blipFill>
        <p:spPr>
          <a:xfrm>
            <a:off x="757440" y="3333960"/>
            <a:ext cx="4156920" cy="1778040"/>
          </a:xfrm>
          <a:prstGeom prst="rect">
            <a:avLst/>
          </a:prstGeom>
          <a:ln>
            <a:noFill/>
          </a:ln>
        </p:spPr>
      </p:pic>
      <p:pic>
        <p:nvPicPr>
          <p:cNvPr id="550" name="Google Shape;466;p53" descr=""/>
          <p:cNvPicPr/>
          <p:nvPr/>
        </p:nvPicPr>
        <p:blipFill>
          <a:blip r:embed="rId2"/>
          <a:srcRect l="0" t="0" r="65245" b="0"/>
          <a:stretch/>
        </p:blipFill>
        <p:spPr>
          <a:xfrm>
            <a:off x="5466600" y="3035880"/>
            <a:ext cx="2653920" cy="2076120"/>
          </a:xfrm>
          <a:prstGeom prst="rect">
            <a:avLst/>
          </a:prstGeom>
          <a:ln>
            <a:noFill/>
          </a:ln>
        </p:spPr>
      </p:pic>
      <p:sp>
        <p:nvSpPr>
          <p:cNvPr id="551" name="CustomShape 7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Tensor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628560" y="540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OT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628560" y="1050120"/>
            <a:ext cx="7886520" cy="561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TA members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Shape 3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508EFFC5-7286-4680-BCF8-03048E6383C2}" type="datetime1">
              <a:rPr b="0" lang="en-US" sz="12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9" name="TextShape 4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30" name="TextShape 5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381DCC6-CE41-4245-BC87-454BA444F003}" type="slidenum">
              <a:rPr b="0" lang="en-US" sz="12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31" name="CustomShape 6"/>
          <p:cNvSpPr/>
          <p:nvPr/>
        </p:nvSpPr>
        <p:spPr>
          <a:xfrm>
            <a:off x="2606400" y="1873080"/>
            <a:ext cx="247536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Wonjong Jang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wonjong@postech.ac.kr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- POSTECH CSE Bachelor’s degree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- POSTECH CSE Master course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32" name="CustomShape 7"/>
          <p:cNvSpPr/>
          <p:nvPr/>
        </p:nvSpPr>
        <p:spPr>
          <a:xfrm>
            <a:off x="2217600" y="6062760"/>
            <a:ext cx="4241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Homepage: http://cg.postech.ac.kr/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3" name="그림 2" descr=""/>
          <p:cNvPicPr/>
          <p:nvPr/>
        </p:nvPicPr>
        <p:blipFill>
          <a:blip r:embed="rId2"/>
          <a:stretch/>
        </p:blipFill>
        <p:spPr>
          <a:xfrm>
            <a:off x="407160" y="1688760"/>
            <a:ext cx="2121840" cy="2121840"/>
          </a:xfrm>
          <a:prstGeom prst="rect">
            <a:avLst/>
          </a:prstGeom>
          <a:ln>
            <a:noFill/>
          </a:ln>
        </p:spPr>
      </p:pic>
      <p:sp>
        <p:nvSpPr>
          <p:cNvPr id="234" name="CustomShape 8"/>
          <p:cNvSpPr/>
          <p:nvPr/>
        </p:nvSpPr>
        <p:spPr>
          <a:xfrm>
            <a:off x="5158800" y="1805760"/>
            <a:ext cx="377316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Research projects: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Face Beautification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Facial Image Super-resolution in-the-wild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GAN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3D Face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2D &amp; 3D face manipulation (especially, caricature)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Practice TIME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3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DB81760A-EB76-48CA-B6A9-0A157602B7ED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54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555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CFFC0FF-1F54-4B7A-9903-0F161601797B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56" name="CustomShape 5"/>
          <p:cNvSpPr/>
          <p:nvPr/>
        </p:nvSpPr>
        <p:spPr>
          <a:xfrm>
            <a:off x="628560" y="1436400"/>
            <a:ext cx="742680" cy="1959120"/>
          </a:xfrm>
          <a:prstGeom prst="cube">
            <a:avLst>
              <a:gd name="adj" fmla="val 792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6"/>
          <p:cNvSpPr/>
          <p:nvPr/>
        </p:nvSpPr>
        <p:spPr>
          <a:xfrm>
            <a:off x="814320" y="1436040"/>
            <a:ext cx="742680" cy="1959120"/>
          </a:xfrm>
          <a:prstGeom prst="cube">
            <a:avLst>
              <a:gd name="adj" fmla="val 792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7"/>
          <p:cNvSpPr/>
          <p:nvPr/>
        </p:nvSpPr>
        <p:spPr>
          <a:xfrm>
            <a:off x="1002960" y="1436040"/>
            <a:ext cx="742680" cy="1959120"/>
          </a:xfrm>
          <a:prstGeom prst="cube">
            <a:avLst>
              <a:gd name="adj" fmla="val 792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8"/>
          <p:cNvSpPr/>
          <p:nvPr/>
        </p:nvSpPr>
        <p:spPr>
          <a:xfrm>
            <a:off x="1188720" y="1436040"/>
            <a:ext cx="742680" cy="1959120"/>
          </a:xfrm>
          <a:prstGeom prst="cube">
            <a:avLst>
              <a:gd name="adj" fmla="val 792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9"/>
          <p:cNvSpPr/>
          <p:nvPr/>
        </p:nvSpPr>
        <p:spPr>
          <a:xfrm>
            <a:off x="1374480" y="1446840"/>
            <a:ext cx="742680" cy="1959120"/>
          </a:xfrm>
          <a:prstGeom prst="cube">
            <a:avLst>
              <a:gd name="adj" fmla="val 792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10"/>
          <p:cNvSpPr/>
          <p:nvPr/>
        </p:nvSpPr>
        <p:spPr>
          <a:xfrm>
            <a:off x="1562760" y="1446840"/>
            <a:ext cx="742680" cy="1959120"/>
          </a:xfrm>
          <a:prstGeom prst="cube">
            <a:avLst>
              <a:gd name="adj" fmla="val 7921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1"/>
          <p:cNvSpPr/>
          <p:nvPr/>
        </p:nvSpPr>
        <p:spPr>
          <a:xfrm>
            <a:off x="897480" y="1035360"/>
            <a:ext cx="15915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Source Tensor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563" name="Group 12"/>
          <p:cNvGrpSpPr/>
          <p:nvPr/>
        </p:nvGrpSpPr>
        <p:grpSpPr>
          <a:xfrm>
            <a:off x="948960" y="3732480"/>
            <a:ext cx="1189800" cy="1959120"/>
            <a:chOff x="948960" y="3732480"/>
            <a:chExt cx="1189800" cy="1959120"/>
          </a:xfrm>
        </p:grpSpPr>
        <p:sp>
          <p:nvSpPr>
            <p:cNvPr id="564" name="CustomShape 13"/>
            <p:cNvSpPr/>
            <p:nvPr/>
          </p:nvSpPr>
          <p:spPr>
            <a:xfrm>
              <a:off x="948960" y="3732480"/>
              <a:ext cx="742680" cy="1959120"/>
            </a:xfrm>
            <a:prstGeom prst="cube">
              <a:avLst>
                <a:gd name="adj" fmla="val 7921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5" name="CustomShape 14"/>
            <p:cNvSpPr/>
            <p:nvPr/>
          </p:nvSpPr>
          <p:spPr>
            <a:xfrm>
              <a:off x="1100160" y="3732480"/>
              <a:ext cx="742680" cy="1959120"/>
            </a:xfrm>
            <a:prstGeom prst="cube">
              <a:avLst>
                <a:gd name="adj" fmla="val 7921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6" name="CustomShape 15"/>
            <p:cNvSpPr/>
            <p:nvPr/>
          </p:nvSpPr>
          <p:spPr>
            <a:xfrm>
              <a:off x="1251000" y="3732480"/>
              <a:ext cx="742680" cy="1959120"/>
            </a:xfrm>
            <a:prstGeom prst="cube">
              <a:avLst>
                <a:gd name="adj" fmla="val 7921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7" name="CustomShape 16"/>
            <p:cNvSpPr/>
            <p:nvPr/>
          </p:nvSpPr>
          <p:spPr>
            <a:xfrm>
              <a:off x="1396080" y="3732480"/>
              <a:ext cx="742680" cy="1959120"/>
            </a:xfrm>
            <a:prstGeom prst="cube">
              <a:avLst>
                <a:gd name="adj" fmla="val 7921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68" name="CustomShape 17"/>
          <p:cNvSpPr/>
          <p:nvPr/>
        </p:nvSpPr>
        <p:spPr>
          <a:xfrm>
            <a:off x="444240" y="5769360"/>
            <a:ext cx="16747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Inserted Tenosr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9" name="CustomShape 18"/>
          <p:cNvSpPr/>
          <p:nvPr/>
        </p:nvSpPr>
        <p:spPr>
          <a:xfrm>
            <a:off x="3333600" y="2540880"/>
            <a:ext cx="1172520" cy="17305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Our operation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0" name="CustomShape 19"/>
          <p:cNvSpPr/>
          <p:nvPr/>
        </p:nvSpPr>
        <p:spPr>
          <a:xfrm>
            <a:off x="2305800" y="2132280"/>
            <a:ext cx="1027800" cy="1273680"/>
          </a:xfrm>
          <a:prstGeom prst="bentConnector3">
            <a:avLst>
              <a:gd name="adj1" fmla="val 50000"/>
            </a:avLst>
          </a:prstGeom>
          <a:noFill/>
          <a:ln w="57240">
            <a:solidFill>
              <a:srgbClr val="c8015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20"/>
          <p:cNvSpPr/>
          <p:nvPr/>
        </p:nvSpPr>
        <p:spPr>
          <a:xfrm flipV="1">
            <a:off x="2139120" y="3405960"/>
            <a:ext cx="1194480" cy="1011600"/>
          </a:xfrm>
          <a:prstGeom prst="bentConnector3">
            <a:avLst>
              <a:gd name="adj1" fmla="val 56378"/>
            </a:avLst>
          </a:prstGeom>
          <a:noFill/>
          <a:ln w="57240">
            <a:solidFill>
              <a:srgbClr val="c8015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72" name="Group 21"/>
          <p:cNvGrpSpPr/>
          <p:nvPr/>
        </p:nvGrpSpPr>
        <p:grpSpPr>
          <a:xfrm>
            <a:off x="5096880" y="2313720"/>
            <a:ext cx="3862800" cy="1980000"/>
            <a:chOff x="5096880" y="2313720"/>
            <a:chExt cx="3862800" cy="1980000"/>
          </a:xfrm>
        </p:grpSpPr>
        <p:grpSp>
          <p:nvGrpSpPr>
            <p:cNvPr id="573" name="Group 22"/>
            <p:cNvGrpSpPr/>
            <p:nvPr/>
          </p:nvGrpSpPr>
          <p:grpSpPr>
            <a:xfrm>
              <a:off x="7585560" y="2314080"/>
              <a:ext cx="1189800" cy="1959120"/>
              <a:chOff x="7585560" y="2314080"/>
              <a:chExt cx="1189800" cy="1959120"/>
            </a:xfrm>
          </p:grpSpPr>
          <p:sp>
            <p:nvSpPr>
              <p:cNvPr id="574" name="CustomShape 23"/>
              <p:cNvSpPr/>
              <p:nvPr/>
            </p:nvSpPr>
            <p:spPr>
              <a:xfrm>
                <a:off x="7585560" y="2314080"/>
                <a:ext cx="742680" cy="1959120"/>
              </a:xfrm>
              <a:prstGeom prst="cube">
                <a:avLst>
                  <a:gd name="adj" fmla="val 7921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75" name="CustomShape 24"/>
              <p:cNvSpPr/>
              <p:nvPr/>
            </p:nvSpPr>
            <p:spPr>
              <a:xfrm>
                <a:off x="7736760" y="2314080"/>
                <a:ext cx="742680" cy="1959120"/>
              </a:xfrm>
              <a:prstGeom prst="cube">
                <a:avLst>
                  <a:gd name="adj" fmla="val 7921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76" name="CustomShape 25"/>
              <p:cNvSpPr/>
              <p:nvPr/>
            </p:nvSpPr>
            <p:spPr>
              <a:xfrm>
                <a:off x="7887960" y="2314080"/>
                <a:ext cx="742680" cy="1959120"/>
              </a:xfrm>
              <a:prstGeom prst="cube">
                <a:avLst>
                  <a:gd name="adj" fmla="val 7921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77" name="CustomShape 26"/>
              <p:cNvSpPr/>
              <p:nvPr/>
            </p:nvSpPr>
            <p:spPr>
              <a:xfrm>
                <a:off x="8032680" y="2314080"/>
                <a:ext cx="742680" cy="1959120"/>
              </a:xfrm>
              <a:prstGeom prst="cube">
                <a:avLst>
                  <a:gd name="adj" fmla="val 7921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78" name="CustomShape 27"/>
            <p:cNvSpPr/>
            <p:nvPr/>
          </p:nvSpPr>
          <p:spPr>
            <a:xfrm>
              <a:off x="8217000" y="2313720"/>
              <a:ext cx="742680" cy="1959120"/>
            </a:xfrm>
            <a:prstGeom prst="cube">
              <a:avLst>
                <a:gd name="adj" fmla="val 79212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579" name="Group 28"/>
            <p:cNvGrpSpPr/>
            <p:nvPr/>
          </p:nvGrpSpPr>
          <p:grpSpPr>
            <a:xfrm>
              <a:off x="5096880" y="2334600"/>
              <a:ext cx="1189800" cy="1959120"/>
              <a:chOff x="5096880" y="2334600"/>
              <a:chExt cx="1189800" cy="1959120"/>
            </a:xfrm>
          </p:grpSpPr>
          <p:sp>
            <p:nvSpPr>
              <p:cNvPr id="580" name="CustomShape 29"/>
              <p:cNvSpPr/>
              <p:nvPr/>
            </p:nvSpPr>
            <p:spPr>
              <a:xfrm>
                <a:off x="5096880" y="2334600"/>
                <a:ext cx="742680" cy="1959120"/>
              </a:xfrm>
              <a:prstGeom prst="cube">
                <a:avLst>
                  <a:gd name="adj" fmla="val 7921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1" name="CustomShape 30"/>
              <p:cNvSpPr/>
              <p:nvPr/>
            </p:nvSpPr>
            <p:spPr>
              <a:xfrm>
                <a:off x="5248080" y="2334600"/>
                <a:ext cx="742680" cy="1959120"/>
              </a:xfrm>
              <a:prstGeom prst="cube">
                <a:avLst>
                  <a:gd name="adj" fmla="val 7921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2" name="CustomShape 31"/>
              <p:cNvSpPr/>
              <p:nvPr/>
            </p:nvSpPr>
            <p:spPr>
              <a:xfrm>
                <a:off x="5399280" y="2334600"/>
                <a:ext cx="742680" cy="1959120"/>
              </a:xfrm>
              <a:prstGeom prst="cube">
                <a:avLst>
                  <a:gd name="adj" fmla="val 7921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3" name="CustomShape 32"/>
              <p:cNvSpPr/>
              <p:nvPr/>
            </p:nvSpPr>
            <p:spPr>
              <a:xfrm>
                <a:off x="5544000" y="2334600"/>
                <a:ext cx="742680" cy="1959120"/>
              </a:xfrm>
              <a:prstGeom prst="cube">
                <a:avLst>
                  <a:gd name="adj" fmla="val 7921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84" name="CustomShape 33"/>
            <p:cNvSpPr/>
            <p:nvPr/>
          </p:nvSpPr>
          <p:spPr>
            <a:xfrm>
              <a:off x="5728320" y="2334240"/>
              <a:ext cx="742680" cy="1959120"/>
            </a:xfrm>
            <a:prstGeom prst="cube">
              <a:avLst>
                <a:gd name="adj" fmla="val 79212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585" name="Group 34"/>
            <p:cNvGrpSpPr/>
            <p:nvPr/>
          </p:nvGrpSpPr>
          <p:grpSpPr>
            <a:xfrm>
              <a:off x="5942520" y="2323440"/>
              <a:ext cx="1189800" cy="1959120"/>
              <a:chOff x="5942520" y="2323440"/>
              <a:chExt cx="1189800" cy="1959120"/>
            </a:xfrm>
          </p:grpSpPr>
          <p:sp>
            <p:nvSpPr>
              <p:cNvPr id="586" name="CustomShape 35"/>
              <p:cNvSpPr/>
              <p:nvPr/>
            </p:nvSpPr>
            <p:spPr>
              <a:xfrm>
                <a:off x="5942520" y="2323440"/>
                <a:ext cx="742680" cy="1959120"/>
              </a:xfrm>
              <a:prstGeom prst="cube">
                <a:avLst>
                  <a:gd name="adj" fmla="val 7921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7" name="CustomShape 36"/>
              <p:cNvSpPr/>
              <p:nvPr/>
            </p:nvSpPr>
            <p:spPr>
              <a:xfrm>
                <a:off x="6093720" y="2323440"/>
                <a:ext cx="742680" cy="1959120"/>
              </a:xfrm>
              <a:prstGeom prst="cube">
                <a:avLst>
                  <a:gd name="adj" fmla="val 7921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8" name="CustomShape 37"/>
              <p:cNvSpPr/>
              <p:nvPr/>
            </p:nvSpPr>
            <p:spPr>
              <a:xfrm>
                <a:off x="6244920" y="2323440"/>
                <a:ext cx="742680" cy="1959120"/>
              </a:xfrm>
              <a:prstGeom prst="cube">
                <a:avLst>
                  <a:gd name="adj" fmla="val 7921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9" name="CustomShape 38"/>
              <p:cNvSpPr/>
              <p:nvPr/>
            </p:nvSpPr>
            <p:spPr>
              <a:xfrm>
                <a:off x="6389640" y="2323440"/>
                <a:ext cx="742680" cy="1959120"/>
              </a:xfrm>
              <a:prstGeom prst="cube">
                <a:avLst>
                  <a:gd name="adj" fmla="val 7921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90" name="CustomShape 39"/>
            <p:cNvSpPr/>
            <p:nvPr/>
          </p:nvSpPr>
          <p:spPr>
            <a:xfrm>
              <a:off x="6573960" y="2323080"/>
              <a:ext cx="742680" cy="1959120"/>
            </a:xfrm>
            <a:prstGeom prst="cube">
              <a:avLst>
                <a:gd name="adj" fmla="val 79212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1" name="Line 40"/>
            <p:cNvSpPr/>
            <p:nvPr/>
          </p:nvSpPr>
          <p:spPr>
            <a:xfrm flipV="1">
              <a:off x="7085520" y="3395520"/>
              <a:ext cx="479880" cy="1044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100000" sp="100000"/>
              </a:custDash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92" name="CustomShape 41"/>
          <p:cNvSpPr/>
          <p:nvPr/>
        </p:nvSpPr>
        <p:spPr>
          <a:xfrm>
            <a:off x="4506840" y="3405960"/>
            <a:ext cx="590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c8015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4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B0E6EC08-3C29-4FB3-BBF6-1EA893412F26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95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596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95F015E-A03B-408F-8624-535A4BA4362F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597" name="Google Shape;481;p54" descr=""/>
          <p:cNvPicPr/>
          <p:nvPr/>
        </p:nvPicPr>
        <p:blipFill>
          <a:blip r:embed="rId1"/>
          <a:stretch/>
        </p:blipFill>
        <p:spPr>
          <a:xfrm>
            <a:off x="628560" y="2533680"/>
            <a:ext cx="2076120" cy="552240"/>
          </a:xfrm>
          <a:prstGeom prst="rect">
            <a:avLst/>
          </a:prstGeom>
          <a:ln>
            <a:noFill/>
          </a:ln>
        </p:spPr>
      </p:pic>
      <p:pic>
        <p:nvPicPr>
          <p:cNvPr id="598" name="Google Shape;482;p54" descr=""/>
          <p:cNvPicPr/>
          <p:nvPr/>
        </p:nvPicPr>
        <p:blipFill>
          <a:blip r:embed="rId2"/>
          <a:stretch/>
        </p:blipFill>
        <p:spPr>
          <a:xfrm>
            <a:off x="628560" y="3182400"/>
            <a:ext cx="2352240" cy="599760"/>
          </a:xfrm>
          <a:prstGeom prst="rect">
            <a:avLst/>
          </a:prstGeom>
          <a:ln>
            <a:noFill/>
          </a:ln>
        </p:spPr>
      </p:pic>
      <p:pic>
        <p:nvPicPr>
          <p:cNvPr id="599" name="Google Shape;483;p54" descr=""/>
          <p:cNvPicPr/>
          <p:nvPr/>
        </p:nvPicPr>
        <p:blipFill>
          <a:blip r:embed="rId3"/>
          <a:stretch/>
        </p:blipFill>
        <p:spPr>
          <a:xfrm>
            <a:off x="628560" y="3878640"/>
            <a:ext cx="1923840" cy="552240"/>
          </a:xfrm>
          <a:prstGeom prst="rect">
            <a:avLst/>
          </a:prstGeom>
          <a:ln>
            <a:noFill/>
          </a:ln>
        </p:spPr>
      </p:pic>
      <p:pic>
        <p:nvPicPr>
          <p:cNvPr id="600" name="Google Shape;484;p54" descr=""/>
          <p:cNvPicPr/>
          <p:nvPr/>
        </p:nvPicPr>
        <p:blipFill>
          <a:blip r:embed="rId4"/>
          <a:stretch/>
        </p:blipFill>
        <p:spPr>
          <a:xfrm>
            <a:off x="638280" y="4603680"/>
            <a:ext cx="1076040" cy="552240"/>
          </a:xfrm>
          <a:prstGeom prst="rect">
            <a:avLst/>
          </a:prstGeom>
          <a:ln>
            <a:noFill/>
          </a:ln>
        </p:spPr>
      </p:pic>
      <p:pic>
        <p:nvPicPr>
          <p:cNvPr id="601" name="Google Shape;485;p54" descr=""/>
          <p:cNvPicPr/>
          <p:nvPr/>
        </p:nvPicPr>
        <p:blipFill>
          <a:blip r:embed="rId5"/>
          <a:stretch/>
        </p:blipFill>
        <p:spPr>
          <a:xfrm>
            <a:off x="3233160" y="2529000"/>
            <a:ext cx="1514160" cy="561600"/>
          </a:xfrm>
          <a:prstGeom prst="rect">
            <a:avLst/>
          </a:prstGeom>
          <a:ln>
            <a:noFill/>
          </a:ln>
        </p:spPr>
      </p:pic>
      <p:sp>
        <p:nvSpPr>
          <p:cNvPr id="602" name="CustomShape 5"/>
          <p:cNvSpPr/>
          <p:nvPr/>
        </p:nvSpPr>
        <p:spPr>
          <a:xfrm>
            <a:off x="2757600" y="2709000"/>
            <a:ext cx="422640" cy="201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6"/>
          <p:cNvSpPr/>
          <p:nvPr/>
        </p:nvSpPr>
        <p:spPr>
          <a:xfrm>
            <a:off x="4764240" y="2609280"/>
            <a:ext cx="3323880" cy="4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: Interconnected with acrylic graph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04" name="CustomShape 7"/>
          <p:cNvSpPr/>
          <p:nvPr/>
        </p:nvSpPr>
        <p:spPr>
          <a:xfrm>
            <a:off x="3104280" y="3255840"/>
            <a:ext cx="3323880" cy="4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: If True, track all the operations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05" name="CustomShape 8"/>
          <p:cNvSpPr/>
          <p:nvPr/>
        </p:nvSpPr>
        <p:spPr>
          <a:xfrm>
            <a:off x="2723400" y="3941640"/>
            <a:ext cx="5889600" cy="4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: To automatically compute gradients of the tracked Tensors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06" name="CustomShape 9"/>
          <p:cNvSpPr/>
          <p:nvPr/>
        </p:nvSpPr>
        <p:spPr>
          <a:xfrm>
            <a:off x="1805040" y="4671720"/>
            <a:ext cx="5191560" cy="4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: Gradient and its function are stored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07" name="CustomShape 10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Autograd - automated differentiation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9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73E9C026-6CF6-4C8C-A1F2-30846B220B54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10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611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26C2605-9316-4F16-80C5-E2155335935D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12" name="CustomShape 5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Autograd - automated differentiation 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13" name="Google Shape;511;p56" descr=""/>
          <p:cNvPicPr/>
          <p:nvPr/>
        </p:nvPicPr>
        <p:blipFill>
          <a:blip r:embed="rId1"/>
          <a:stretch/>
        </p:blipFill>
        <p:spPr>
          <a:xfrm>
            <a:off x="628560" y="2339640"/>
            <a:ext cx="1657080" cy="542520"/>
          </a:xfrm>
          <a:prstGeom prst="rect">
            <a:avLst/>
          </a:prstGeom>
          <a:ln>
            <a:noFill/>
          </a:ln>
        </p:spPr>
      </p:pic>
      <p:pic>
        <p:nvPicPr>
          <p:cNvPr id="614" name="Google Shape;512;p56" descr=""/>
          <p:cNvPicPr/>
          <p:nvPr/>
        </p:nvPicPr>
        <p:blipFill>
          <a:blip r:embed="rId2"/>
          <a:srcRect l="0" t="0" r="1213" b="0"/>
          <a:stretch/>
        </p:blipFill>
        <p:spPr>
          <a:xfrm>
            <a:off x="628560" y="2962440"/>
            <a:ext cx="3283560" cy="580680"/>
          </a:xfrm>
          <a:prstGeom prst="rect">
            <a:avLst/>
          </a:prstGeom>
          <a:ln>
            <a:noFill/>
          </a:ln>
        </p:spPr>
      </p:pic>
      <p:sp>
        <p:nvSpPr>
          <p:cNvPr id="615" name="CustomShape 6"/>
          <p:cNvSpPr/>
          <p:nvPr/>
        </p:nvSpPr>
        <p:spPr>
          <a:xfrm>
            <a:off x="2332800" y="2346840"/>
            <a:ext cx="5889600" cy="4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: To stop gradient computation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16" name="CustomShape 7"/>
          <p:cNvSpPr/>
          <p:nvPr/>
        </p:nvSpPr>
        <p:spPr>
          <a:xfrm>
            <a:off x="3933000" y="3032640"/>
            <a:ext cx="4751280" cy="4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: To stop gradient computation of the whole block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17" name="Google Shape;515;p56" descr=""/>
          <p:cNvPicPr/>
          <p:nvPr/>
        </p:nvPicPr>
        <p:blipFill>
          <a:blip r:embed="rId3"/>
          <a:stretch/>
        </p:blipFill>
        <p:spPr>
          <a:xfrm>
            <a:off x="2895480" y="3602160"/>
            <a:ext cx="5412600" cy="225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9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61AC718E-FABC-4B46-8272-44C2A1AF47C7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20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621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CDD84BA-C531-442C-B22A-503E484CB36C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22" name="CustomShape 5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nn Package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23" name="Google Shape;536;p58" descr=""/>
          <p:cNvPicPr/>
          <p:nvPr/>
        </p:nvPicPr>
        <p:blipFill>
          <a:blip r:embed="rId1"/>
          <a:stretch/>
        </p:blipFill>
        <p:spPr>
          <a:xfrm>
            <a:off x="4476240" y="2115000"/>
            <a:ext cx="1753200" cy="3296520"/>
          </a:xfrm>
          <a:prstGeom prst="rect">
            <a:avLst/>
          </a:prstGeom>
          <a:ln>
            <a:noFill/>
          </a:ln>
        </p:spPr>
      </p:pic>
      <p:pic>
        <p:nvPicPr>
          <p:cNvPr id="624" name="Google Shape;537;p58" descr=""/>
          <p:cNvPicPr/>
          <p:nvPr/>
        </p:nvPicPr>
        <p:blipFill>
          <a:blip r:embed="rId2"/>
          <a:stretch/>
        </p:blipFill>
        <p:spPr>
          <a:xfrm>
            <a:off x="6273360" y="2115000"/>
            <a:ext cx="2476080" cy="3296520"/>
          </a:xfrm>
          <a:prstGeom prst="rect">
            <a:avLst/>
          </a:prstGeom>
          <a:ln>
            <a:noFill/>
          </a:ln>
        </p:spPr>
      </p:pic>
      <p:sp>
        <p:nvSpPr>
          <p:cNvPr id="625" name="CustomShape 6"/>
          <p:cNvSpPr/>
          <p:nvPr/>
        </p:nvSpPr>
        <p:spPr>
          <a:xfrm>
            <a:off x="532800" y="2111400"/>
            <a:ext cx="3899520" cy="32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457200" indent="-36144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Everything related to NN</a:t>
            </a:r>
            <a:endParaRPr b="0" lang="en-US" sz="2100" spc="-1" strike="noStrike">
              <a:latin typeface="Arial"/>
            </a:endParaRPr>
          </a:p>
          <a:p>
            <a:pPr marL="457200" indent="-3614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To arrange the computation into layers with contain learnable parameters </a:t>
            </a:r>
            <a:endParaRPr b="0" lang="en-US" sz="21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7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B0C21199-E083-4CFE-B17B-6427FAB122F1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28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629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1A993AE-A36D-4685-90C0-1378BD917500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30" name="CustomShape 5"/>
          <p:cNvSpPr/>
          <p:nvPr/>
        </p:nvSpPr>
        <p:spPr>
          <a:xfrm>
            <a:off x="4476240" y="6211440"/>
            <a:ext cx="466740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Example from Lecture 8 in CS231n 2017, Fei-Fei Li &amp; Justin Johnson &amp; Serena Yeung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31" name="CustomShape 6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Custom nn.Module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2" name="Google Shape;547;p59" descr=""/>
          <p:cNvPicPr/>
          <p:nvPr/>
        </p:nvPicPr>
        <p:blipFill>
          <a:blip r:embed="rId1"/>
          <a:stretch/>
        </p:blipFill>
        <p:spPr>
          <a:xfrm>
            <a:off x="1460520" y="2320200"/>
            <a:ext cx="6222600" cy="3296520"/>
          </a:xfrm>
          <a:prstGeom prst="rect">
            <a:avLst/>
          </a:prstGeom>
          <a:ln>
            <a:noFill/>
          </a:ln>
        </p:spPr>
      </p:pic>
      <p:sp>
        <p:nvSpPr>
          <p:cNvPr id="633" name="CustomShape 7"/>
          <p:cNvSpPr/>
          <p:nvPr/>
        </p:nvSpPr>
        <p:spPr>
          <a:xfrm>
            <a:off x="2811240" y="2320200"/>
            <a:ext cx="1273320" cy="242640"/>
          </a:xfrm>
          <a:prstGeom prst="rect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8"/>
          <p:cNvSpPr/>
          <p:nvPr/>
        </p:nvSpPr>
        <p:spPr>
          <a:xfrm>
            <a:off x="1733400" y="3991320"/>
            <a:ext cx="1741320" cy="259560"/>
          </a:xfrm>
          <a:prstGeom prst="rect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9"/>
          <p:cNvSpPr/>
          <p:nvPr/>
        </p:nvSpPr>
        <p:spPr>
          <a:xfrm>
            <a:off x="1778400" y="2489040"/>
            <a:ext cx="990360" cy="257760"/>
          </a:xfrm>
          <a:prstGeom prst="rect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7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9DD90530-2E91-4C4C-A7A6-44DEBEF042CE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38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639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E499B14-E33C-40A2-8996-487187055F14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40" name="CustomShape 5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optim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41" name="Google Shape;560;p60" descr=""/>
          <p:cNvPicPr/>
          <p:nvPr/>
        </p:nvPicPr>
        <p:blipFill>
          <a:blip r:embed="rId1"/>
          <a:stretch/>
        </p:blipFill>
        <p:spPr>
          <a:xfrm>
            <a:off x="1666080" y="2233800"/>
            <a:ext cx="5886720" cy="3469680"/>
          </a:xfrm>
          <a:prstGeom prst="rect">
            <a:avLst/>
          </a:prstGeom>
          <a:ln>
            <a:noFill/>
          </a:ln>
        </p:spPr>
      </p:pic>
      <p:sp>
        <p:nvSpPr>
          <p:cNvPr id="642" name="CustomShape 6"/>
          <p:cNvSpPr/>
          <p:nvPr/>
        </p:nvSpPr>
        <p:spPr>
          <a:xfrm>
            <a:off x="2391120" y="2365200"/>
            <a:ext cx="3178440" cy="177840"/>
          </a:xfrm>
          <a:prstGeom prst="rect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7"/>
          <p:cNvSpPr/>
          <p:nvPr/>
        </p:nvSpPr>
        <p:spPr>
          <a:xfrm>
            <a:off x="1911600" y="4365360"/>
            <a:ext cx="1297440" cy="177840"/>
          </a:xfrm>
          <a:prstGeom prst="rect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8"/>
          <p:cNvSpPr/>
          <p:nvPr/>
        </p:nvSpPr>
        <p:spPr>
          <a:xfrm>
            <a:off x="1904040" y="4921200"/>
            <a:ext cx="1297440" cy="177840"/>
          </a:xfrm>
          <a:prstGeom prst="rect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9"/>
          <p:cNvSpPr/>
          <p:nvPr/>
        </p:nvSpPr>
        <p:spPr>
          <a:xfrm>
            <a:off x="1911600" y="5484600"/>
            <a:ext cx="1297440" cy="177840"/>
          </a:xfrm>
          <a:prstGeom prst="rect">
            <a:avLst/>
          </a:pr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7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8E8906AE-167D-4D14-B7AA-52DD811D4CCE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48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649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4054260-830A-4EF7-A0A5-B6B2E77B1EAE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50" name="CustomShape 5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Neural Network with Pytorch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51" name="CustomShape 6"/>
          <p:cNvSpPr/>
          <p:nvPr/>
        </p:nvSpPr>
        <p:spPr>
          <a:xfrm>
            <a:off x="628560" y="2466360"/>
            <a:ext cx="7886520" cy="32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380880" indent="-374400">
              <a:lnSpc>
                <a:spcPct val="13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Define the Network</a:t>
            </a:r>
            <a:endParaRPr b="0" lang="en-US" sz="2100" spc="-1" strike="noStrike">
              <a:latin typeface="Arial"/>
            </a:endParaRPr>
          </a:p>
          <a:p>
            <a:pPr marL="380880" indent="-374400">
              <a:lnSpc>
                <a:spcPct val="130000"/>
              </a:lnSpc>
              <a:spcBef>
                <a:spcPts val="7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Loss Function</a:t>
            </a:r>
            <a:endParaRPr b="0" lang="en-US" sz="2100" spc="-1" strike="noStrike">
              <a:latin typeface="Arial"/>
            </a:endParaRPr>
          </a:p>
          <a:p>
            <a:pPr marL="380880" indent="-374400">
              <a:lnSpc>
                <a:spcPct val="130000"/>
              </a:lnSpc>
              <a:spcBef>
                <a:spcPts val="7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Backprop</a:t>
            </a:r>
            <a:endParaRPr b="0" lang="en-US" sz="2100" spc="-1" strike="noStrike">
              <a:latin typeface="Arial"/>
            </a:endParaRPr>
          </a:p>
          <a:p>
            <a:pPr marL="380880" indent="-374400">
              <a:lnSpc>
                <a:spcPct val="130000"/>
              </a:lnSpc>
              <a:spcBef>
                <a:spcPts val="7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Update the weight</a:t>
            </a:r>
            <a:endParaRPr b="0" lang="en-US" sz="21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3" name="TextShape 2"/>
          <p:cNvSpPr txBox="1"/>
          <p:nvPr/>
        </p:nvSpPr>
        <p:spPr>
          <a:xfrm>
            <a:off x="628560" y="1050120"/>
            <a:ext cx="7886520" cy="5191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무작정 따라하기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1.  Single layer network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1" marL="514440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2. Multi layer network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TextShape 3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45A3438D-778F-4471-9084-8A0E303C93B9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55" name="TextShape 4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656" name="TextShape 5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BCEF72D-80F3-4451-AC6E-811718475AE8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grpSp>
        <p:nvGrpSpPr>
          <p:cNvPr id="657" name="Group 6"/>
          <p:cNvGrpSpPr/>
          <p:nvPr/>
        </p:nvGrpSpPr>
        <p:grpSpPr>
          <a:xfrm>
            <a:off x="2955600" y="1562400"/>
            <a:ext cx="3859920" cy="2348640"/>
            <a:chOff x="2955600" y="1562400"/>
            <a:chExt cx="3859920" cy="2348640"/>
          </a:xfrm>
        </p:grpSpPr>
        <p:sp>
          <p:nvSpPr>
            <p:cNvPr id="658" name="CustomShape 7"/>
            <p:cNvSpPr/>
            <p:nvPr/>
          </p:nvSpPr>
          <p:spPr>
            <a:xfrm>
              <a:off x="4701600" y="1943280"/>
              <a:ext cx="530280" cy="1088280"/>
            </a:xfrm>
            <a:prstGeom prst="rect">
              <a:avLst/>
            </a:prstGeom>
            <a:solidFill>
              <a:srgbClr val="ffc000"/>
            </a:solidFill>
            <a:ln w="284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Calibri"/>
                </a:rPr>
                <a:t>FC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659" name="CustomShape 8"/>
            <p:cNvSpPr/>
            <p:nvPr/>
          </p:nvSpPr>
          <p:spPr>
            <a:xfrm>
              <a:off x="3066120" y="1943280"/>
              <a:ext cx="688680" cy="1088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4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300" spc="-1" strike="noStrike">
                  <a:solidFill>
                    <a:srgbClr val="000000"/>
                  </a:solidFill>
                  <a:latin typeface="Calibri"/>
                </a:rPr>
                <a:t>Input image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660" name="CustomShape 9"/>
            <p:cNvSpPr/>
            <p:nvPr/>
          </p:nvSpPr>
          <p:spPr>
            <a:xfrm>
              <a:off x="3994200" y="2297160"/>
              <a:ext cx="517680" cy="3805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1" name="CustomShape 10"/>
            <p:cNvSpPr/>
            <p:nvPr/>
          </p:nvSpPr>
          <p:spPr>
            <a:xfrm>
              <a:off x="5555160" y="2297160"/>
              <a:ext cx="517680" cy="3805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2" name="CustomShape 11"/>
            <p:cNvSpPr/>
            <p:nvPr/>
          </p:nvSpPr>
          <p:spPr>
            <a:xfrm>
              <a:off x="6363000" y="1562400"/>
              <a:ext cx="272880" cy="18500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4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 vert="vert" rot="5400000"/>
            <a:p>
              <a:pPr algn="ctr">
                <a:lnSpc>
                  <a:spcPct val="100000"/>
                </a:lnSpc>
              </a:pPr>
              <a:r>
                <a:rPr b="0" lang="en-US" sz="1300" spc="-1" strike="noStrike">
                  <a:solidFill>
                    <a:srgbClr val="000000"/>
                  </a:solidFill>
                  <a:latin typeface="Calibri"/>
                </a:rPr>
                <a:t>Output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663" name="CustomShape 12"/>
            <p:cNvSpPr/>
            <p:nvPr/>
          </p:nvSpPr>
          <p:spPr>
            <a:xfrm>
              <a:off x="6162840" y="3364920"/>
              <a:ext cx="652680" cy="54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Calibri"/>
                </a:rPr>
                <a:t>1x10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664" name="CustomShape 13"/>
            <p:cNvSpPr/>
            <p:nvPr/>
          </p:nvSpPr>
          <p:spPr>
            <a:xfrm>
              <a:off x="2955600" y="3089520"/>
              <a:ext cx="909720" cy="54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Calibri"/>
                </a:rPr>
                <a:t>1x28x28</a:t>
              </a:r>
              <a:endParaRPr b="0" lang="en-US" sz="1500" spc="-1" strike="noStrike">
                <a:latin typeface="Arial"/>
              </a:endParaRPr>
            </a:p>
          </p:txBody>
        </p:sp>
      </p:grpSp>
      <p:sp>
        <p:nvSpPr>
          <p:cNvPr id="665" name="CustomShape 14"/>
          <p:cNvSpPr/>
          <p:nvPr/>
        </p:nvSpPr>
        <p:spPr>
          <a:xfrm>
            <a:off x="5347800" y="4200120"/>
            <a:ext cx="352080" cy="1088280"/>
          </a:xfrm>
          <a:prstGeom prst="rect">
            <a:avLst/>
          </a:prstGeom>
          <a:solidFill>
            <a:srgbClr val="ffc000"/>
          </a:solidFill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 vert="vert" rot="5400000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FC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66" name="CustomShape 15"/>
          <p:cNvSpPr/>
          <p:nvPr/>
        </p:nvSpPr>
        <p:spPr>
          <a:xfrm>
            <a:off x="1088640" y="4200120"/>
            <a:ext cx="688680" cy="1088280"/>
          </a:xfrm>
          <a:prstGeom prst="rect">
            <a:avLst/>
          </a:prstGeom>
          <a:solidFill>
            <a:schemeClr val="bg1">
              <a:lumMod val="85000"/>
            </a:schemeClr>
          </a:solidFill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</a:rPr>
              <a:t>Input image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667" name="CustomShape 16"/>
          <p:cNvSpPr/>
          <p:nvPr/>
        </p:nvSpPr>
        <p:spPr>
          <a:xfrm>
            <a:off x="1899360" y="4554000"/>
            <a:ext cx="271080" cy="3805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17"/>
          <p:cNvSpPr/>
          <p:nvPr/>
        </p:nvSpPr>
        <p:spPr>
          <a:xfrm>
            <a:off x="978120" y="5346720"/>
            <a:ext cx="90972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1x28x28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669" name="Group 18"/>
          <p:cNvGrpSpPr/>
          <p:nvPr/>
        </p:nvGrpSpPr>
        <p:grpSpPr>
          <a:xfrm>
            <a:off x="2270160" y="4200120"/>
            <a:ext cx="1017360" cy="1088280"/>
            <a:chOff x="2270160" y="4200120"/>
            <a:chExt cx="1017360" cy="1088280"/>
          </a:xfrm>
        </p:grpSpPr>
        <p:sp>
          <p:nvSpPr>
            <p:cNvPr id="670" name="CustomShape 19"/>
            <p:cNvSpPr/>
            <p:nvPr/>
          </p:nvSpPr>
          <p:spPr>
            <a:xfrm>
              <a:off x="2270160" y="4200120"/>
              <a:ext cx="366480" cy="1088280"/>
            </a:xfrm>
            <a:prstGeom prst="rect">
              <a:avLst/>
            </a:prstGeom>
            <a:solidFill>
              <a:srgbClr val="00b050"/>
            </a:solidFill>
            <a:ln w="284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 vert="vert" rot="5400000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Calibri"/>
                </a:rPr>
                <a:t>Conv5x5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671" name="CustomShape 20"/>
            <p:cNvSpPr/>
            <p:nvPr/>
          </p:nvSpPr>
          <p:spPr>
            <a:xfrm>
              <a:off x="2626560" y="4200120"/>
              <a:ext cx="331920" cy="1088280"/>
            </a:xfrm>
            <a:prstGeom prst="rect">
              <a:avLst/>
            </a:prstGeom>
            <a:solidFill>
              <a:srgbClr val="00b0f0"/>
            </a:solidFill>
            <a:ln w="284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 vert="vert" rot="5400000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Calibri"/>
                </a:rPr>
                <a:t>Relu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672" name="CustomShape 21"/>
            <p:cNvSpPr/>
            <p:nvPr/>
          </p:nvSpPr>
          <p:spPr>
            <a:xfrm>
              <a:off x="2955600" y="4200120"/>
              <a:ext cx="331920" cy="1088280"/>
            </a:xfrm>
            <a:prstGeom prst="rect">
              <a:avLst/>
            </a:prstGeom>
            <a:solidFill>
              <a:srgbClr val="ff0000"/>
            </a:solidFill>
            <a:ln w="284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 vert="vert" rot="5400000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Calibri"/>
                </a:rPr>
                <a:t>MaxPool</a:t>
              </a:r>
              <a:endParaRPr b="0" lang="en-US" sz="1500" spc="-1" strike="noStrike">
                <a:latin typeface="Arial"/>
              </a:endParaRPr>
            </a:p>
          </p:txBody>
        </p:sp>
      </p:grpSp>
      <p:grpSp>
        <p:nvGrpSpPr>
          <p:cNvPr id="673" name="Group 22"/>
          <p:cNvGrpSpPr/>
          <p:nvPr/>
        </p:nvGrpSpPr>
        <p:grpSpPr>
          <a:xfrm>
            <a:off x="3783960" y="4200120"/>
            <a:ext cx="1017360" cy="1088280"/>
            <a:chOff x="3783960" y="4200120"/>
            <a:chExt cx="1017360" cy="1088280"/>
          </a:xfrm>
        </p:grpSpPr>
        <p:sp>
          <p:nvSpPr>
            <p:cNvPr id="674" name="CustomShape 23"/>
            <p:cNvSpPr/>
            <p:nvPr/>
          </p:nvSpPr>
          <p:spPr>
            <a:xfrm>
              <a:off x="3783960" y="4200120"/>
              <a:ext cx="366480" cy="1088280"/>
            </a:xfrm>
            <a:prstGeom prst="rect">
              <a:avLst/>
            </a:prstGeom>
            <a:solidFill>
              <a:srgbClr val="00b050"/>
            </a:solidFill>
            <a:ln w="284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 vert="vert" rot="5400000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Calibri"/>
                </a:rPr>
                <a:t>Conv5x5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675" name="CustomShape 24"/>
            <p:cNvSpPr/>
            <p:nvPr/>
          </p:nvSpPr>
          <p:spPr>
            <a:xfrm>
              <a:off x="4140360" y="4200120"/>
              <a:ext cx="331920" cy="1088280"/>
            </a:xfrm>
            <a:prstGeom prst="rect">
              <a:avLst/>
            </a:prstGeom>
            <a:solidFill>
              <a:srgbClr val="00b0f0"/>
            </a:solidFill>
            <a:ln w="284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 vert="vert" rot="5400000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Calibri"/>
                </a:rPr>
                <a:t>Relu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676" name="CustomShape 25"/>
            <p:cNvSpPr/>
            <p:nvPr/>
          </p:nvSpPr>
          <p:spPr>
            <a:xfrm>
              <a:off x="4469400" y="4200120"/>
              <a:ext cx="331920" cy="1088280"/>
            </a:xfrm>
            <a:prstGeom prst="rect">
              <a:avLst/>
            </a:prstGeom>
            <a:solidFill>
              <a:srgbClr val="ff0000"/>
            </a:solidFill>
            <a:ln w="284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 vert="vert" rot="5400000"/>
            <a:p>
              <a:pPr algn="ctr">
                <a:lnSpc>
                  <a:spcPct val="100000"/>
                </a:lnSpc>
              </a:pPr>
              <a:r>
                <a:rPr b="0" lang="en-US" sz="1500" spc="-1" strike="noStrike">
                  <a:solidFill>
                    <a:srgbClr val="000000"/>
                  </a:solidFill>
                  <a:latin typeface="Calibri"/>
                </a:rPr>
                <a:t>MaxPool</a:t>
              </a:r>
              <a:endParaRPr b="0" lang="en-US" sz="1500" spc="-1" strike="noStrike">
                <a:latin typeface="Arial"/>
              </a:endParaRPr>
            </a:p>
          </p:txBody>
        </p:sp>
      </p:grpSp>
      <p:sp>
        <p:nvSpPr>
          <p:cNvPr id="677" name="CustomShape 26"/>
          <p:cNvSpPr/>
          <p:nvPr/>
        </p:nvSpPr>
        <p:spPr>
          <a:xfrm>
            <a:off x="3395880" y="4554000"/>
            <a:ext cx="271080" cy="3805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CustomShape 27"/>
          <p:cNvSpPr/>
          <p:nvPr/>
        </p:nvSpPr>
        <p:spPr>
          <a:xfrm>
            <a:off x="4939200" y="4554000"/>
            <a:ext cx="271080" cy="3805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9" name="CustomShape 28"/>
          <p:cNvSpPr/>
          <p:nvPr/>
        </p:nvSpPr>
        <p:spPr>
          <a:xfrm>
            <a:off x="6246720" y="4200120"/>
            <a:ext cx="352080" cy="1088280"/>
          </a:xfrm>
          <a:prstGeom prst="rect">
            <a:avLst/>
          </a:prstGeom>
          <a:solidFill>
            <a:srgbClr val="ffc000"/>
          </a:solidFill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 vert="vert" rot="5400000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FC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80" name="CustomShape 29"/>
          <p:cNvSpPr/>
          <p:nvPr/>
        </p:nvSpPr>
        <p:spPr>
          <a:xfrm>
            <a:off x="5837760" y="4554000"/>
            <a:ext cx="271080" cy="3805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30"/>
          <p:cNvSpPr/>
          <p:nvPr/>
        </p:nvSpPr>
        <p:spPr>
          <a:xfrm>
            <a:off x="7176600" y="4200120"/>
            <a:ext cx="352080" cy="1088280"/>
          </a:xfrm>
          <a:prstGeom prst="rect">
            <a:avLst/>
          </a:prstGeom>
          <a:solidFill>
            <a:srgbClr val="ffc000"/>
          </a:solidFill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 vert="vert" rot="5400000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FC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82" name="CustomShape 31"/>
          <p:cNvSpPr/>
          <p:nvPr/>
        </p:nvSpPr>
        <p:spPr>
          <a:xfrm>
            <a:off x="6767640" y="4554000"/>
            <a:ext cx="271080" cy="3805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3" name="CustomShape 32"/>
          <p:cNvSpPr/>
          <p:nvPr/>
        </p:nvSpPr>
        <p:spPr>
          <a:xfrm>
            <a:off x="7965360" y="3819240"/>
            <a:ext cx="272880" cy="18500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4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 vert="vert" rot="5400000"/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</a:rPr>
              <a:t>Output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684" name="CustomShape 33"/>
          <p:cNvSpPr/>
          <p:nvPr/>
        </p:nvSpPr>
        <p:spPr>
          <a:xfrm>
            <a:off x="7765200" y="5622120"/>
            <a:ext cx="6526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1x10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85" name="CustomShape 34"/>
          <p:cNvSpPr/>
          <p:nvPr/>
        </p:nvSpPr>
        <p:spPr>
          <a:xfrm>
            <a:off x="7626240" y="4554000"/>
            <a:ext cx="271080" cy="3805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7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57806B31-4FC1-44EF-B821-90F10B28A370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88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689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289F35B-D1CF-4A74-80C9-30D8FFDF6D80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90" name="CustomShape 5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Neural Network with Pytorch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91" name="CustomShape 6"/>
          <p:cNvSpPr/>
          <p:nvPr/>
        </p:nvSpPr>
        <p:spPr>
          <a:xfrm>
            <a:off x="628560" y="2466360"/>
            <a:ext cx="7886520" cy="32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380880" indent="-374400">
              <a:lnSpc>
                <a:spcPct val="130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US" sz="2100" spc="-1" strike="noStrike">
                <a:solidFill>
                  <a:srgbClr val="c80150"/>
                </a:solidFill>
                <a:latin typeface="Arial"/>
                <a:ea typeface="Arial"/>
              </a:rPr>
              <a:t>Dataset &amp; DataLoader class</a:t>
            </a:r>
            <a:endParaRPr b="0" lang="en-US" sz="2100" spc="-1" strike="noStrike">
              <a:latin typeface="Arial"/>
            </a:endParaRPr>
          </a:p>
          <a:p>
            <a:pPr marL="380880" indent="-374400">
              <a:lnSpc>
                <a:spcPct val="130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US" sz="2100" spc="-1" strike="noStrike">
                <a:solidFill>
                  <a:srgbClr val="c80150"/>
                </a:solidFill>
                <a:latin typeface="Arial"/>
                <a:ea typeface="Arial"/>
              </a:rPr>
              <a:t>Define the Network (nn.Module)</a:t>
            </a:r>
            <a:endParaRPr b="0" lang="en-US" sz="2100" spc="-1" strike="noStrike">
              <a:latin typeface="Arial"/>
            </a:endParaRPr>
          </a:p>
          <a:p>
            <a:pPr marL="380880" indent="-374400">
              <a:lnSpc>
                <a:spcPct val="130000"/>
              </a:lnSpc>
              <a:spcBef>
                <a:spcPts val="799"/>
              </a:spcBef>
              <a:buClr>
                <a:srgbClr val="000000"/>
              </a:buClr>
              <a:buFont typeface="Arial"/>
              <a:buAutoNum type="arabicPeriod"/>
            </a:pPr>
            <a:r>
              <a:rPr b="1" lang="en-US" sz="2100" spc="-1" strike="noStrike">
                <a:solidFill>
                  <a:srgbClr val="c80150"/>
                </a:solidFill>
                <a:latin typeface="Arial"/>
                <a:ea typeface="Arial"/>
              </a:rPr>
              <a:t>Loss Function (MSE Loss, CE Loss)</a:t>
            </a:r>
            <a:endParaRPr b="0" lang="en-US" sz="2100" spc="-1" strike="noStrike">
              <a:latin typeface="Arial"/>
            </a:endParaRPr>
          </a:p>
          <a:p>
            <a:pPr marL="380880" indent="-374400">
              <a:lnSpc>
                <a:spcPct val="130000"/>
              </a:lnSpc>
              <a:spcBef>
                <a:spcPts val="799"/>
              </a:spcBef>
              <a:buClr>
                <a:srgbClr val="000000"/>
              </a:buClr>
              <a:buFont typeface="Arial"/>
              <a:buAutoNum type="arabicPeriod"/>
            </a:pPr>
            <a:r>
              <a:rPr b="1" lang="en-US" sz="2100" spc="-1" strike="noStrike">
                <a:solidFill>
                  <a:srgbClr val="c80150"/>
                </a:solidFill>
                <a:latin typeface="Arial"/>
                <a:ea typeface="Arial"/>
              </a:rPr>
              <a:t>Backprop (Optimizer(SGD, Adam) &amp; scheduling)</a:t>
            </a:r>
            <a:endParaRPr b="0" lang="en-US" sz="2100" spc="-1" strike="noStrike">
              <a:latin typeface="Arial"/>
            </a:endParaRPr>
          </a:p>
          <a:p>
            <a:pPr marL="380880" indent="-374400">
              <a:lnSpc>
                <a:spcPct val="130000"/>
              </a:lnSpc>
              <a:spcBef>
                <a:spcPts val="799"/>
              </a:spcBef>
              <a:buClr>
                <a:srgbClr val="000000"/>
              </a:buClr>
              <a:buFont typeface="Arial"/>
              <a:buAutoNum type="arabicPeriod"/>
            </a:pPr>
            <a:r>
              <a:rPr b="1" lang="en-US" sz="2100" spc="-1" strike="noStrike">
                <a:solidFill>
                  <a:srgbClr val="c80150"/>
                </a:solidFill>
                <a:latin typeface="Arial"/>
                <a:ea typeface="Arial"/>
              </a:rPr>
              <a:t>Update the weight</a:t>
            </a:r>
            <a:endParaRPr b="0" lang="en-US" sz="21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3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3F217C63-A2C3-409D-88E5-EAC3FFA6ED65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94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695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60096B7-D5AF-417E-9EEB-FD7BD1EC201E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96" name="CustomShape 5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1. Define the Network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97" name="CustomShape 6"/>
          <p:cNvSpPr/>
          <p:nvPr/>
        </p:nvSpPr>
        <p:spPr>
          <a:xfrm>
            <a:off x="628560" y="2426040"/>
            <a:ext cx="7886520" cy="32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177840" indent="-17100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Define the network class which inherit </a:t>
            </a:r>
            <a:r>
              <a:rPr b="0" lang="en-US" sz="2100" spc="-1" strike="noStrike">
                <a:solidFill>
                  <a:srgbClr val="c00000"/>
                </a:solidFill>
                <a:latin typeface="Arial"/>
                <a:ea typeface="Arial"/>
              </a:rPr>
              <a:t>nn.Module</a:t>
            </a:r>
            <a:endParaRPr b="0" lang="en-US" sz="21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We should define the </a:t>
            </a: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forward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function, then the </a:t>
            </a: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backward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function is automatically defined using </a:t>
            </a: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autograd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Of course, you can define own </a:t>
            </a: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backward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function yourself </a:t>
            </a:r>
            <a:endParaRPr b="0" lang="en-US" sz="1800" spc="-1" strike="noStrike">
              <a:latin typeface="Arial"/>
            </a:endParaRPr>
          </a:p>
          <a:p>
            <a:pPr marL="177840" indent="-171000">
              <a:lnSpc>
                <a:spcPct val="13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The input to the forward is an </a:t>
            </a:r>
            <a:r>
              <a:rPr b="0" lang="en-US" sz="2100" spc="-1" strike="noStrike">
                <a:solidFill>
                  <a:srgbClr val="c00000"/>
                </a:solidFill>
                <a:latin typeface="Arial"/>
                <a:ea typeface="Arial"/>
              </a:rPr>
              <a:t>autograd.Variable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, and so is the output</a:t>
            </a:r>
            <a:endParaRPr b="0" lang="en-US" sz="21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628560" y="540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OT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628560" y="1050120"/>
            <a:ext cx="7886520" cy="561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TA members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Shape 3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04897A12-3E91-418A-80D1-033805A33165}" type="datetime1">
              <a:rPr b="0" lang="en-US" sz="12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38" name="TextShape 4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39" name="TextShape 5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4BDFEFD-1AC8-45F7-BB08-410A1B8B044B}" type="slidenum">
              <a:rPr b="0" lang="en-US" sz="12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0" name="CustomShape 6"/>
          <p:cNvSpPr/>
          <p:nvPr/>
        </p:nvSpPr>
        <p:spPr>
          <a:xfrm>
            <a:off x="2606400" y="1873080"/>
            <a:ext cx="247536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Wonjong Jang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wonjong@postech.ac.kr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- POSTECH CSE Bachelor’s degree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- POSTECH CSE Master course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1" name="CustomShape 7"/>
          <p:cNvSpPr/>
          <p:nvPr/>
        </p:nvSpPr>
        <p:spPr>
          <a:xfrm>
            <a:off x="2217600" y="6062760"/>
            <a:ext cx="4241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Homepage: http://cg.postech.ac.kr/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2" name="그림 2" descr=""/>
          <p:cNvPicPr/>
          <p:nvPr/>
        </p:nvPicPr>
        <p:blipFill>
          <a:blip r:embed="rId2"/>
          <a:stretch/>
        </p:blipFill>
        <p:spPr>
          <a:xfrm>
            <a:off x="407160" y="1688760"/>
            <a:ext cx="2121840" cy="2121840"/>
          </a:xfrm>
          <a:prstGeom prst="rect">
            <a:avLst/>
          </a:prstGeom>
          <a:ln>
            <a:noFill/>
          </a:ln>
        </p:spPr>
      </p:pic>
      <p:sp>
        <p:nvSpPr>
          <p:cNvPr id="243" name="CustomShape 8"/>
          <p:cNvSpPr/>
          <p:nvPr/>
        </p:nvSpPr>
        <p:spPr>
          <a:xfrm>
            <a:off x="5158800" y="1805760"/>
            <a:ext cx="377316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Research projects: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Face Beautification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Facial Image Super-resolution in-the-wild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GAN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3D Face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2D &amp; 3D face manipulation (especially, caricature)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44" name="그림 21" descr=""/>
          <p:cNvPicPr/>
          <p:nvPr/>
        </p:nvPicPr>
        <p:blipFill>
          <a:blip r:embed="rId3"/>
          <a:stretch/>
        </p:blipFill>
        <p:spPr>
          <a:xfrm>
            <a:off x="2791800" y="2995920"/>
            <a:ext cx="3047760" cy="3047760"/>
          </a:xfrm>
          <a:prstGeom prst="rect">
            <a:avLst/>
          </a:prstGeom>
          <a:ln>
            <a:noFill/>
          </a:ln>
        </p:spPr>
      </p:pic>
      <p:pic>
        <p:nvPicPr>
          <p:cNvPr id="245" name="그림 22" descr=""/>
          <p:cNvPicPr/>
          <p:nvPr/>
        </p:nvPicPr>
        <p:blipFill>
          <a:blip r:embed="rId4"/>
          <a:srcRect l="17491" t="12307" r="11822" b="8657"/>
          <a:stretch/>
        </p:blipFill>
        <p:spPr>
          <a:xfrm>
            <a:off x="5787720" y="3314880"/>
            <a:ext cx="2155320" cy="241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9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875ED146-9412-46DB-91E2-854E79DA837E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00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701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52B981F-80BB-4562-950E-9E76597AAB52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02" name="CustomShape 5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2. Loss Function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03" name="CustomShape 6"/>
          <p:cNvSpPr/>
          <p:nvPr/>
        </p:nvSpPr>
        <p:spPr>
          <a:xfrm>
            <a:off x="628560" y="2396160"/>
            <a:ext cx="7886520" cy="32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177840" indent="-17100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Loss function takes the (output, target) pair of inputs</a:t>
            </a:r>
            <a:endParaRPr b="0" lang="en-US" sz="2100" spc="-1" strike="noStrike">
              <a:latin typeface="Arial"/>
            </a:endParaRPr>
          </a:p>
          <a:p>
            <a:pPr marL="177840" indent="-171000">
              <a:lnSpc>
                <a:spcPct val="13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Computes a value that estimates how far away the output is from the target</a:t>
            </a:r>
            <a:endParaRPr b="0" lang="en-US" sz="21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There are several different loss functions under the </a:t>
            </a: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nn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package</a:t>
            </a:r>
            <a:endParaRPr b="0" lang="en-US" sz="18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Of course, you can also define your own loss function which is same character with network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5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3542A3C9-D716-45A4-A0B7-16C0A59908AA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06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707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8408BE6-C74F-4040-ACE3-9ED941CFE9D1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08" name="CustomShape 5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3. Backprop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09" name="CustomShape 6"/>
          <p:cNvSpPr/>
          <p:nvPr/>
        </p:nvSpPr>
        <p:spPr>
          <a:xfrm>
            <a:off x="628560" y="2403720"/>
            <a:ext cx="7886520" cy="32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177840" indent="-17100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To back-propagate the error all we have to do is to </a:t>
            </a:r>
            <a:br/>
            <a:r>
              <a:rPr b="0" lang="en-US" sz="2100" spc="-1" strike="noStrike">
                <a:solidFill>
                  <a:srgbClr val="c00000"/>
                </a:solidFill>
                <a:latin typeface="Arial"/>
                <a:ea typeface="Arial"/>
              </a:rPr>
              <a:t>loss.backward()</a:t>
            </a:r>
            <a:endParaRPr b="0" lang="en-US" sz="21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1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26A61346-0015-426D-966B-831E15879BF7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12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713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52D59AF-8C14-4AA0-BEDD-713AA2BB8353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14" name="CustomShape 5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4. Update the weight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15" name="CustomShape 6"/>
          <p:cNvSpPr/>
          <p:nvPr/>
        </p:nvSpPr>
        <p:spPr>
          <a:xfrm>
            <a:off x="628560" y="2388600"/>
            <a:ext cx="7886520" cy="32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177840" indent="-17100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We can implement using simple python code</a:t>
            </a:r>
            <a:endParaRPr b="0" lang="en-US" sz="2100" spc="-1" strike="noStrike">
              <a:latin typeface="Arial"/>
            </a:endParaRPr>
          </a:p>
          <a:p>
            <a:pPr marL="177840" indent="-37800">
              <a:lnSpc>
                <a:spcPct val="130000"/>
              </a:lnSpc>
              <a:spcBef>
                <a:spcPts val="799"/>
              </a:spcBef>
            </a:pPr>
            <a:endParaRPr b="0" lang="en-US" sz="2100" spc="-1" strike="noStrike">
              <a:latin typeface="Arial"/>
            </a:endParaRPr>
          </a:p>
          <a:p>
            <a:pPr marL="177840" indent="-171000">
              <a:lnSpc>
                <a:spcPct val="130000"/>
              </a:lnSpc>
              <a:spcBef>
                <a:spcPts val="7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However, as you use neural networks, you want to use various different update rules such as SGD, Adam, etc.</a:t>
            </a:r>
            <a:endParaRPr b="0" lang="en-US" sz="21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c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torch.optim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implements all these optimization methods</a:t>
            </a:r>
            <a:endParaRPr b="0" lang="en-US" sz="18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c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optimizer.step()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after </a:t>
            </a: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loss.backward()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16" name="Google Shape;619;p66" descr=""/>
          <p:cNvPicPr/>
          <p:nvPr/>
        </p:nvPicPr>
        <p:blipFill>
          <a:blip r:embed="rId1"/>
          <a:stretch/>
        </p:blipFill>
        <p:spPr>
          <a:xfrm>
            <a:off x="1230840" y="2796480"/>
            <a:ext cx="3904200" cy="73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8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97C0D989-DECE-472B-B933-14AB71D6F16C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19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720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7428AA8-1F45-441F-8F6A-568267E46579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21" name="CustomShape 5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Datasets and DataLoader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22" name="CustomShape 6"/>
          <p:cNvSpPr/>
          <p:nvPr/>
        </p:nvSpPr>
        <p:spPr>
          <a:xfrm>
            <a:off x="628560" y="2365920"/>
            <a:ext cx="7886520" cy="32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177840" indent="-17100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All datasets are subclass of </a:t>
            </a:r>
            <a:r>
              <a:rPr b="0" lang="en-US" sz="2100" spc="-1" strike="noStrike">
                <a:solidFill>
                  <a:srgbClr val="c00000"/>
                </a:solidFill>
                <a:latin typeface="Arial"/>
                <a:ea typeface="Arial"/>
              </a:rPr>
              <a:t>torch.utils.data.Dataset</a:t>
            </a:r>
            <a:endParaRPr b="0" lang="en-US" sz="21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You can make your own datasets to inherit Dataset class</a:t>
            </a:r>
            <a:endParaRPr b="0" lang="en-US" sz="18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We will discuss about it next class</a:t>
            </a:r>
            <a:endParaRPr b="0" lang="en-US" sz="18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Some famous datasets is provided in </a:t>
            </a: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torchvision.datasets</a:t>
            </a:r>
            <a:endParaRPr b="0" lang="en-US" sz="1800" spc="-1" strike="noStrike">
              <a:latin typeface="Arial"/>
            </a:endParaRPr>
          </a:p>
          <a:p>
            <a:pPr marL="177840" indent="-171000">
              <a:lnSpc>
                <a:spcPct val="130000"/>
              </a:lnSpc>
              <a:spcBef>
                <a:spcPts val="799"/>
              </a:spcBef>
              <a:buClr>
                <a:srgbClr val="c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c00000"/>
                </a:solidFill>
                <a:latin typeface="Arial"/>
                <a:ea typeface="Arial"/>
              </a:rPr>
              <a:t>DataLoader</a:t>
            </a: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 reads datasets and make the batch </a:t>
            </a:r>
            <a:endParaRPr b="0" lang="en-US" sz="21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for batch_idx, (input) in enumerate(data_loader) </a:t>
            </a:r>
            <a:endParaRPr b="0" lang="en-US" sz="1800" spc="-1" strike="noStrike">
              <a:latin typeface="Arial"/>
            </a:endParaRPr>
          </a:p>
          <a:p>
            <a:pPr marL="177840" indent="-37800">
              <a:lnSpc>
                <a:spcPct val="130000"/>
              </a:lnSpc>
              <a:spcBef>
                <a:spcPts val="799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4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9696FCA9-1E61-436C-8E65-9859BF335DD6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25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726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4EADD11-86CC-40E5-B407-A212D3A543E2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27" name="CustomShape 5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Transform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28" name="CustomShape 6"/>
          <p:cNvSpPr/>
          <p:nvPr/>
        </p:nvSpPr>
        <p:spPr>
          <a:xfrm>
            <a:off x="628560" y="2343600"/>
            <a:ext cx="7886520" cy="32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177840" indent="-17100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Data augmentation technique</a:t>
            </a:r>
            <a:endParaRPr b="0" lang="en-US" sz="21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You can compose several data augmentation technique using transform </a:t>
            </a:r>
            <a:endParaRPr b="0" lang="en-US" sz="18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There are several transform function in torchvision.transforms</a:t>
            </a:r>
            <a:endParaRPr b="0" lang="en-US" sz="18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Of course, you can make your own transform, class which have </a:t>
            </a: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__call__(self, img)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method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0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1AA4404B-7E23-444A-AE42-1A66317D1854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31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732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C2FA1F1-09AB-4299-8B2B-913369397247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33" name="CustomShape 5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Examples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4" name="CustomShape 6"/>
          <p:cNvSpPr/>
          <p:nvPr/>
        </p:nvSpPr>
        <p:spPr>
          <a:xfrm>
            <a:off x="654120" y="2336040"/>
            <a:ext cx="7886520" cy="32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177840" indent="-17100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Data augmentation technique</a:t>
            </a:r>
            <a:endParaRPr b="0" lang="en-US" sz="21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You can compose several data augmentation technique using transform </a:t>
            </a:r>
            <a:endParaRPr b="0" lang="en-US" sz="18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There are several transform function in torchvision.transforms</a:t>
            </a:r>
            <a:endParaRPr b="0" lang="en-US" sz="18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Of course, you can make your own transform, class which have </a:t>
            </a: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__call__(self, img)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method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35" name="Google Shape;647;p69" descr=""/>
          <p:cNvPicPr/>
          <p:nvPr/>
        </p:nvPicPr>
        <p:blipFill>
          <a:blip r:embed="rId1"/>
          <a:srcRect l="0" t="0" r="13191" b="0"/>
          <a:stretch/>
        </p:blipFill>
        <p:spPr>
          <a:xfrm>
            <a:off x="628560" y="2085120"/>
            <a:ext cx="7937640" cy="3612960"/>
          </a:xfrm>
          <a:prstGeom prst="rect">
            <a:avLst/>
          </a:prstGeom>
          <a:ln>
            <a:noFill/>
          </a:ln>
        </p:spPr>
      </p:pic>
      <p:pic>
        <p:nvPicPr>
          <p:cNvPr id="736" name="그림 10" descr=""/>
          <p:cNvPicPr/>
          <p:nvPr/>
        </p:nvPicPr>
        <p:blipFill>
          <a:blip r:embed="rId2"/>
          <a:stretch/>
        </p:blipFill>
        <p:spPr>
          <a:xfrm>
            <a:off x="5288400" y="1525320"/>
            <a:ext cx="3675600" cy="1426680"/>
          </a:xfrm>
          <a:prstGeom prst="rect">
            <a:avLst/>
          </a:prstGeom>
          <a:ln>
            <a:solidFill>
              <a:srgbClr val="c80150"/>
            </a:solidFill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8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5FD12C55-45E8-4160-9DEF-D78B3EAAF9A1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39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740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AE5C462-F7E2-49EE-ACFC-09BB8FE4E47D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41" name="CustomShape 5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Examples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42" name="CustomShape 6"/>
          <p:cNvSpPr/>
          <p:nvPr/>
        </p:nvSpPr>
        <p:spPr>
          <a:xfrm>
            <a:off x="654120" y="2336040"/>
            <a:ext cx="7886520" cy="32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177840" indent="-17100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Data augmentation technique</a:t>
            </a:r>
            <a:endParaRPr b="0" lang="en-US" sz="21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You can compose several data augmentation technique using transform </a:t>
            </a:r>
            <a:endParaRPr b="0" lang="en-US" sz="18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There are several transform function in torchvision.transforms</a:t>
            </a:r>
            <a:endParaRPr b="0" lang="en-US" sz="18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Of course, you can make your own transform, class which have </a:t>
            </a: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__call__(self, img)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method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43" name="Google Shape;647;p69" descr=""/>
          <p:cNvPicPr/>
          <p:nvPr/>
        </p:nvPicPr>
        <p:blipFill>
          <a:blip r:embed="rId1"/>
          <a:srcRect l="0" t="0" r="13191" b="0"/>
          <a:stretch/>
        </p:blipFill>
        <p:spPr>
          <a:xfrm>
            <a:off x="628560" y="2085120"/>
            <a:ext cx="7937640" cy="3612960"/>
          </a:xfrm>
          <a:prstGeom prst="rect">
            <a:avLst/>
          </a:prstGeom>
          <a:ln>
            <a:noFill/>
          </a:ln>
        </p:spPr>
      </p:pic>
      <p:pic>
        <p:nvPicPr>
          <p:cNvPr id="744" name="Google Shape;648;p69" descr=""/>
          <p:cNvPicPr/>
          <p:nvPr/>
        </p:nvPicPr>
        <p:blipFill>
          <a:blip r:embed="rId2"/>
          <a:stretch/>
        </p:blipFill>
        <p:spPr>
          <a:xfrm>
            <a:off x="2262240" y="4521600"/>
            <a:ext cx="6303960" cy="117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TextShape 1"/>
          <p:cNvSpPr txBox="1"/>
          <p:nvPr/>
        </p:nvSpPr>
        <p:spPr>
          <a:xfrm>
            <a:off x="628560" y="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PyTorch Tutorial 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6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F9BB4378-9C02-48AE-9A32-E9F297113460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47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748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567126E-4BB9-4BE1-876B-F4F8DBB04016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49" name="CustomShape 5"/>
          <p:cNvSpPr/>
          <p:nvPr/>
        </p:nvSpPr>
        <p:spPr>
          <a:xfrm>
            <a:off x="628560" y="1331640"/>
            <a:ext cx="7886520" cy="6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Examples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50" name="CustomShape 6"/>
          <p:cNvSpPr/>
          <p:nvPr/>
        </p:nvSpPr>
        <p:spPr>
          <a:xfrm>
            <a:off x="654120" y="2336040"/>
            <a:ext cx="7886520" cy="32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marL="177840" indent="-17100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Data augmentation technique</a:t>
            </a:r>
            <a:endParaRPr b="0" lang="en-US" sz="21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You can compose several data augmentation technique using transform </a:t>
            </a:r>
            <a:endParaRPr b="0" lang="en-US" sz="18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There are several transform function in torchvision.transforms</a:t>
            </a:r>
            <a:endParaRPr b="0" lang="en-US" sz="1800" spc="-1" strike="noStrike">
              <a:latin typeface="Arial"/>
            </a:endParaRPr>
          </a:p>
          <a:p>
            <a:pPr lvl="1" marL="520560" indent="-177480">
              <a:lnSpc>
                <a:spcPct val="13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Of course, you can make your own transform, class which have </a:t>
            </a:r>
            <a:r>
              <a:rPr b="0" lang="en-US" sz="1800" spc="-1" strike="noStrike">
                <a:solidFill>
                  <a:srgbClr val="c00000"/>
                </a:solidFill>
                <a:latin typeface="Arial"/>
                <a:ea typeface="Arial"/>
              </a:rPr>
              <a:t>__call__(self, img)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method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51" name="Google Shape;647;p69" descr=""/>
          <p:cNvPicPr/>
          <p:nvPr/>
        </p:nvPicPr>
        <p:blipFill>
          <a:blip r:embed="rId1"/>
          <a:srcRect l="0" t="0" r="13191" b="0"/>
          <a:stretch/>
        </p:blipFill>
        <p:spPr>
          <a:xfrm>
            <a:off x="628560" y="2085120"/>
            <a:ext cx="7937640" cy="3612960"/>
          </a:xfrm>
          <a:prstGeom prst="rect">
            <a:avLst/>
          </a:prstGeom>
          <a:ln>
            <a:noFill/>
          </a:ln>
        </p:spPr>
      </p:pic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TextShape 1"/>
          <p:cNvSpPr txBox="1"/>
          <p:nvPr/>
        </p:nvSpPr>
        <p:spPr>
          <a:xfrm>
            <a:off x="623880" y="1709640"/>
            <a:ext cx="788652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ko-KR" sz="4500" spc="-1" strike="noStrike">
                <a:solidFill>
                  <a:srgbClr val="f2f2f2"/>
                </a:solidFill>
                <a:latin typeface="Arial"/>
              </a:rPr>
              <a:t>Thanks</a:t>
            </a:r>
            <a:endParaRPr b="0" lang="ko-KR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3" name="TextShape 2"/>
          <p:cNvSpPr txBox="1"/>
          <p:nvPr/>
        </p:nvSpPr>
        <p:spPr>
          <a:xfrm>
            <a:off x="623880" y="4589640"/>
            <a:ext cx="788652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TextShape 3"/>
          <p:cNvSpPr txBox="1"/>
          <p:nvPr/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A6F3078E-2741-44F4-9214-6BE2E6929F1B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55" name="TextShape 4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756" name="TextShape 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62C95D7-E971-4B15-9CCD-D07CEFB28AD3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5e5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628560" y="540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OT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628560" y="1050120"/>
            <a:ext cx="7886520" cy="561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100" spc="-1" strike="noStrike">
                <a:solidFill>
                  <a:srgbClr val="000000"/>
                </a:solidFill>
                <a:latin typeface="Arial"/>
              </a:rPr>
              <a:t>TA members</a:t>
            </a:r>
            <a:endParaRPr b="0" lang="ko-K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E9FD4A45-99B2-4568-A1EE-ABF3BCF90AA4}" type="datetime1">
              <a:rPr b="0" lang="en-US" sz="1200" spc="-1" strike="noStrike">
                <a:solidFill>
                  <a:srgbClr val="d9d9d9"/>
                </a:solidFill>
                <a:latin typeface="Arial"/>
                <a:ea typeface="맑은 고딕"/>
              </a:rPr>
              <a:t>10/05/2020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9" name="TextShape 4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Arial"/>
                <a:ea typeface="맑은 고딕"/>
              </a:rPr>
              <a:t>POSTECH Computer Graphics Lab.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50" name="TextShape 5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AE1C0CD-4661-498F-A44E-419FBF27B1CA}" type="slidenum">
              <a:rPr b="0" lang="en-US" sz="1200" spc="-1" strike="noStrike">
                <a:solidFill>
                  <a:srgbClr val="d9d9d9"/>
                </a:solidFill>
                <a:latin typeface="Arial"/>
                <a:ea typeface="맑은 고딕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2606400" y="1873080"/>
            <a:ext cx="2475360" cy="100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맑은 고딕"/>
              </a:rPr>
              <a:t>Janghun Jo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563c1"/>
                </a:solidFill>
                <a:latin typeface="Calibri"/>
                <a:ea typeface="맑은 고딕"/>
                <a:hlinkClick r:id="rId1"/>
              </a:rPr>
              <a:t>jhjo432@postech.ac.kr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맑은 고딕"/>
              </a:rPr>
              <a:t>- DGIST ICE M.S.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맑은 고딕"/>
              </a:rPr>
              <a:t>- POSTECH CSE PhD Student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2" name="CustomShape 7"/>
          <p:cNvSpPr/>
          <p:nvPr/>
        </p:nvSpPr>
        <p:spPr>
          <a:xfrm>
            <a:off x="2217600" y="6062760"/>
            <a:ext cx="4241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맑은 고딕"/>
              </a:rPr>
              <a:t>Homepage: http://cg.postech.ac.kr/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3" name="CustomShape 8"/>
          <p:cNvSpPr/>
          <p:nvPr/>
        </p:nvSpPr>
        <p:spPr>
          <a:xfrm>
            <a:off x="5158800" y="1805760"/>
            <a:ext cx="377316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맑은 고딕"/>
              </a:rPr>
              <a:t>Research projects: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맑은 고딕"/>
              </a:rPr>
              <a:t>Image to Image translation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맑은 고딕"/>
              </a:rPr>
              <a:t>Deblurring</a:t>
            </a:r>
            <a:endParaRPr b="0" lang="en-US" sz="12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맑은 고딕"/>
              </a:rPr>
              <a:t>3D layout generation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54" name="Picture 2" descr=""/>
          <p:cNvPicPr/>
          <p:nvPr/>
        </p:nvPicPr>
        <p:blipFill>
          <a:blip r:embed="rId2"/>
          <a:srcRect l="22817" t="0" r="23690" b="0"/>
          <a:stretch/>
        </p:blipFill>
        <p:spPr>
          <a:xfrm>
            <a:off x="628560" y="1873080"/>
            <a:ext cx="1480680" cy="1936080"/>
          </a:xfrm>
          <a:prstGeom prst="rect">
            <a:avLst/>
          </a:prstGeom>
          <a:ln>
            <a:noFill/>
          </a:ln>
        </p:spPr>
      </p:pic>
      <p:grpSp>
        <p:nvGrpSpPr>
          <p:cNvPr id="255" name="Group 9"/>
          <p:cNvGrpSpPr/>
          <p:nvPr/>
        </p:nvGrpSpPr>
        <p:grpSpPr>
          <a:xfrm>
            <a:off x="2684880" y="3360960"/>
            <a:ext cx="5757120" cy="2173680"/>
            <a:chOff x="2684880" y="3360960"/>
            <a:chExt cx="5757120" cy="2173680"/>
          </a:xfrm>
        </p:grpSpPr>
        <p:sp>
          <p:nvSpPr>
            <p:cNvPr id="256" name="CustomShape 10"/>
            <p:cNvSpPr/>
            <p:nvPr/>
          </p:nvSpPr>
          <p:spPr>
            <a:xfrm>
              <a:off x="2684880" y="5166720"/>
              <a:ext cx="18054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Times New Roman"/>
                </a:rPr>
                <a:t>Ground Truth ()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57" name="CustomShape 11"/>
            <p:cNvSpPr/>
            <p:nvPr/>
          </p:nvSpPr>
          <p:spPr>
            <a:xfrm>
              <a:off x="2684880" y="5166720"/>
              <a:ext cx="1805400" cy="274320"/>
            </a:xfrm>
            <a:prstGeom prst="rect">
              <a:avLst/>
            </a:prstGeom>
            <a:blipFill rotWithShape="0">
              <a:blip r:embed="rId3"/>
              <a:stretch>
                <a:fillRect l="-2013" t="-13328" r="-1668" b="-68876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Calibri"/>
                </a:rPr>
                <a:t> 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58" name="CustomShape 12"/>
            <p:cNvSpPr/>
            <p:nvPr/>
          </p:nvSpPr>
          <p:spPr>
            <a:xfrm>
              <a:off x="4660560" y="5170680"/>
              <a:ext cx="18054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Times New Roman"/>
                </a:rPr>
                <a:t>Blurred ()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59" name="CustomShape 13"/>
            <p:cNvSpPr/>
            <p:nvPr/>
          </p:nvSpPr>
          <p:spPr>
            <a:xfrm>
              <a:off x="4660560" y="5170680"/>
              <a:ext cx="1805400" cy="274320"/>
            </a:xfrm>
            <a:prstGeom prst="rect">
              <a:avLst/>
            </a:prstGeom>
            <a:blipFill rotWithShape="0">
              <a:blip r:embed="rId4"/>
              <a:stretch>
                <a:fillRect l="0" t="-11086" r="0" b="-68854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Calibri"/>
                </a:rPr>
                <a:t> 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60" name="CustomShape 14"/>
            <p:cNvSpPr/>
            <p:nvPr/>
          </p:nvSpPr>
          <p:spPr>
            <a:xfrm>
              <a:off x="6636600" y="5166720"/>
              <a:ext cx="180540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Times New Roman"/>
                </a:rPr>
                <a:t>Restored ()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61" name="CustomShape 15"/>
            <p:cNvSpPr/>
            <p:nvPr/>
          </p:nvSpPr>
          <p:spPr>
            <a:xfrm>
              <a:off x="6636600" y="5166720"/>
              <a:ext cx="1805400" cy="274320"/>
            </a:xfrm>
            <a:prstGeom prst="rect">
              <a:avLst/>
            </a:prstGeom>
            <a:blipFill rotWithShape="0">
              <a:blip r:embed="rId5"/>
              <a:stretch>
                <a:fillRect l="0" t="-13328" r="0" b="-68876"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Calibri"/>
                </a:rPr>
                <a:t> 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262" name="그림 15" descr=""/>
            <p:cNvPicPr/>
            <p:nvPr/>
          </p:nvPicPr>
          <p:blipFill>
            <a:blip r:embed="rId6"/>
            <a:stretch/>
          </p:blipFill>
          <p:spPr>
            <a:xfrm>
              <a:off x="6636600" y="3360960"/>
              <a:ext cx="1805400" cy="1805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3" name="그림 16" descr=""/>
            <p:cNvPicPr/>
            <p:nvPr/>
          </p:nvPicPr>
          <p:blipFill>
            <a:blip r:embed="rId7"/>
            <a:stretch/>
          </p:blipFill>
          <p:spPr>
            <a:xfrm>
              <a:off x="4660560" y="3360960"/>
              <a:ext cx="1805400" cy="1805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4" name="그림 17" descr=""/>
            <p:cNvPicPr/>
            <p:nvPr/>
          </p:nvPicPr>
          <p:blipFill>
            <a:blip r:embed="rId8"/>
            <a:stretch/>
          </p:blipFill>
          <p:spPr>
            <a:xfrm>
              <a:off x="2684880" y="3360960"/>
              <a:ext cx="1805400" cy="180540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628560" y="540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OT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6774F10B-083C-4CD6-AF0E-FE36D662B15F}" type="datetime1">
              <a:rPr b="0" lang="en-US" sz="12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7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68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33A1583-BF27-4F37-BBD8-BC25B8A6A056}" type="slidenum">
              <a:rPr b="0" lang="en-US" sz="12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9" name="CustomShape 5"/>
          <p:cNvSpPr/>
          <p:nvPr/>
        </p:nvSpPr>
        <p:spPr>
          <a:xfrm>
            <a:off x="882000" y="4869360"/>
            <a:ext cx="797076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실습에서의 배울 점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 How to solve a problem with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Effective Method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and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High Performance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.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 How to apply your project with these skill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0" name="CustomShape 6"/>
          <p:cNvSpPr/>
          <p:nvPr/>
        </p:nvSpPr>
        <p:spPr>
          <a:xfrm>
            <a:off x="5404320" y="1560600"/>
            <a:ext cx="228888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기업에서의 연구 목표</a:t>
            </a:r>
            <a:br/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How could we exploit it?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71" name="CustomShape 7"/>
          <p:cNvSpPr/>
          <p:nvPr/>
        </p:nvSpPr>
        <p:spPr>
          <a:xfrm>
            <a:off x="712080" y="1560600"/>
            <a:ext cx="3741840" cy="5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대학원에서의 연구 목표</a:t>
            </a:r>
            <a:br/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How could we solve a problem?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272" name="Picture 8" descr=""/>
          <p:cNvPicPr/>
          <p:nvPr/>
        </p:nvPicPr>
        <p:blipFill>
          <a:blip r:embed="rId1"/>
          <a:stretch/>
        </p:blipFill>
        <p:spPr>
          <a:xfrm>
            <a:off x="4770720" y="2060640"/>
            <a:ext cx="3556080" cy="2372400"/>
          </a:xfrm>
          <a:prstGeom prst="rect">
            <a:avLst/>
          </a:prstGeom>
          <a:ln>
            <a:noFill/>
          </a:ln>
        </p:spPr>
      </p:pic>
      <p:pic>
        <p:nvPicPr>
          <p:cNvPr id="273" name="Picture 10" descr=""/>
          <p:cNvPicPr/>
          <p:nvPr/>
        </p:nvPicPr>
        <p:blipFill>
          <a:blip r:embed="rId2"/>
          <a:stretch/>
        </p:blipFill>
        <p:spPr>
          <a:xfrm>
            <a:off x="785160" y="2121840"/>
            <a:ext cx="3596040" cy="2036160"/>
          </a:xfrm>
          <a:prstGeom prst="rect">
            <a:avLst/>
          </a:prstGeom>
          <a:ln>
            <a:noFill/>
          </a:ln>
        </p:spPr>
      </p:pic>
      <p:sp>
        <p:nvSpPr>
          <p:cNvPr id="274" name="CustomShape 8"/>
          <p:cNvSpPr/>
          <p:nvPr/>
        </p:nvSpPr>
        <p:spPr>
          <a:xfrm>
            <a:off x="469440" y="807120"/>
            <a:ext cx="78865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Goal</a:t>
            </a:r>
            <a:endParaRPr b="0" lang="en-US" sz="21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628560" y="5400"/>
            <a:ext cx="7886520" cy="626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ko-KR" sz="3200" spc="-1" strike="noStrike">
                <a:solidFill>
                  <a:srgbClr val="f2f2f2"/>
                </a:solidFill>
                <a:latin typeface="Arial"/>
              </a:rPr>
              <a:t>OT</a:t>
            </a:r>
            <a:endParaRPr b="0" lang="ko-K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13680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5BF3E482-9858-481E-BAF8-1E178C5A1B81}" type="datetime1">
              <a:rPr b="0" lang="en-US" sz="12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77" name="TextShape 3"/>
          <p:cNvSpPr txBox="1"/>
          <p:nvPr/>
        </p:nvSpPr>
        <p:spPr>
          <a:xfrm>
            <a:off x="3029040" y="64699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78" name="TextShape 4"/>
          <p:cNvSpPr txBox="1"/>
          <p:nvPr/>
        </p:nvSpPr>
        <p:spPr>
          <a:xfrm>
            <a:off x="6945480" y="64699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90899A9-00CE-4BDF-B97E-F198B4D6FFB7}" type="slidenum">
              <a:rPr b="0" lang="en-US" sz="12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79" name="CustomShape 5"/>
          <p:cNvSpPr/>
          <p:nvPr/>
        </p:nvSpPr>
        <p:spPr>
          <a:xfrm>
            <a:off x="882000" y="1544040"/>
            <a:ext cx="7970760" cy="27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매 실습마다 제공하는 실습 자료마다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test case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가 포함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실습 시간에 같이 할 수 있는 부분까지는 함께 진행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다 하지 못한 부분은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스스로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해결하여 제출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Test case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결과로 수강생 평가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CustomShape 6"/>
          <p:cNvSpPr/>
          <p:nvPr/>
        </p:nvSpPr>
        <p:spPr>
          <a:xfrm>
            <a:off x="469440" y="807120"/>
            <a:ext cx="788652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How to operate</a:t>
            </a:r>
            <a:endParaRPr b="0" lang="en-US" sz="21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623880" y="1709640"/>
            <a:ext cx="788652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ko-KR" sz="4500" spc="-1" strike="noStrike">
                <a:solidFill>
                  <a:srgbClr val="f2f2f2"/>
                </a:solidFill>
                <a:latin typeface="Arial"/>
              </a:rPr>
              <a:t>Anaconda </a:t>
            </a:r>
            <a:endParaRPr b="0" lang="ko-KR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623880" y="4589640"/>
            <a:ext cx="788652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480">
              <a:lnSpc>
                <a:spcPct val="90000"/>
              </a:lnSpc>
              <a:spcBef>
                <a:spcPts val="751"/>
              </a:spcBef>
              <a:buClr>
                <a:srgbClr val="f2f2f2"/>
              </a:buClr>
              <a:buFont typeface="Arial"/>
              <a:buChar char="-"/>
            </a:pPr>
            <a:r>
              <a:rPr b="0" lang="ko-KR" sz="1800" spc="-1" strike="noStrike">
                <a:solidFill>
                  <a:srgbClr val="f2f2f2"/>
                </a:solidFill>
                <a:latin typeface="Arial"/>
              </a:rPr>
              <a:t>Introduction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90000"/>
              </a:lnSpc>
              <a:spcBef>
                <a:spcPts val="751"/>
              </a:spcBef>
              <a:buClr>
                <a:srgbClr val="f2f2f2"/>
              </a:buClr>
              <a:buFont typeface="Arial"/>
              <a:buChar char="-"/>
            </a:pPr>
            <a:r>
              <a:rPr b="0" lang="ko-KR" sz="1800" spc="-1" strike="noStrike">
                <a:solidFill>
                  <a:srgbClr val="f2f2f2"/>
                </a:solidFill>
                <a:latin typeface="Arial"/>
              </a:rPr>
              <a:t>Making and Removing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90000"/>
              </a:lnSpc>
              <a:spcBef>
                <a:spcPts val="751"/>
              </a:spcBef>
              <a:buClr>
                <a:srgbClr val="f2f2f2"/>
              </a:buClr>
              <a:buFont typeface="Arial"/>
              <a:buChar char="-"/>
            </a:pPr>
            <a:r>
              <a:rPr b="0" lang="ko-KR" sz="1800" spc="-1" strike="noStrike">
                <a:solidFill>
                  <a:srgbClr val="f2f2f2"/>
                </a:solidFill>
                <a:latin typeface="Arial"/>
              </a:rPr>
              <a:t>Saving and Loading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Shape 3"/>
          <p:cNvSpPr txBox="1"/>
          <p:nvPr/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C665D6D7-40A0-4425-A2C5-12F0EE1F92B0}" type="datetime1">
              <a:rPr b="0" lang="en-US" sz="900" spc="-1" strike="noStrike">
                <a:solidFill>
                  <a:srgbClr val="d9d9d9"/>
                </a:solidFill>
                <a:latin typeface="Arial"/>
              </a:rPr>
              <a:t>10/05/2020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84" name="TextShape 4"/>
          <p:cNvSpPr txBox="1"/>
          <p:nvPr/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d9d9d9"/>
                </a:solidFill>
                <a:latin typeface="Arial"/>
              </a:rPr>
              <a:t>POSTECH Computer Graphics Lab.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85" name="TextShape 5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207DE93-27A9-4E7B-8041-927F81FD8897}" type="slidenum">
              <a:rPr b="0" lang="en-US" sz="900" spc="-1" strike="noStrike">
                <a:solidFill>
                  <a:srgbClr val="d9d9d9"/>
                </a:solidFill>
                <a:latin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postech_theme</Template>
  <TotalTime>6175</TotalTime>
  <Application>LibreOffice/6.0.7.3$Linux_X86_64 LibreOffice_project/00m0$Build-3</Application>
  <Words>2247</Words>
  <Paragraphs>562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2019-01-28T15:24:13Z</dcterms:created>
  <dc:creator>Namyup Kim</dc:creator>
  <dc:description/>
  <dc:language>en-US</dc:language>
  <cp:lastModifiedBy/>
  <dcterms:modified xsi:type="dcterms:W3CDTF">2020-10-05T13:26:46Z</dcterms:modified>
  <cp:revision>214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44</vt:i4>
  </property>
  <property fmtid="{D5CDD505-2E9C-101B-9397-08002B2CF9AE}" pid="8" name="PresentationFormat">
    <vt:lpwstr>화면 슬라이드 쇼(4:3)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58</vt:i4>
  </property>
</Properties>
</file>